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6" r:id="rId3"/>
    <p:sldId id="273" r:id="rId4"/>
    <p:sldId id="279" r:id="rId5"/>
    <p:sldId id="274" r:id="rId6"/>
    <p:sldId id="257" r:id="rId7"/>
    <p:sldId id="268" r:id="rId8"/>
    <p:sldId id="270" r:id="rId9"/>
    <p:sldId id="272" r:id="rId10"/>
    <p:sldId id="282" r:id="rId11"/>
    <p:sldId id="271" r:id="rId12"/>
    <p:sldId id="28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2F1"/>
    <a:srgbClr val="A1C085"/>
    <a:srgbClr val="FBF5D0"/>
    <a:srgbClr val="364769"/>
    <a:srgbClr val="88ADD8"/>
    <a:srgbClr val="619744"/>
    <a:srgbClr val="FFEB96"/>
    <a:srgbClr val="0923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79724" autoAdjust="0"/>
  </p:normalViewPr>
  <p:slideViewPr>
    <p:cSldViewPr>
      <p:cViewPr varScale="1">
        <p:scale>
          <a:sx n="68" d="100"/>
          <a:sy n="68" d="100"/>
        </p:scale>
        <p:origin x="-14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A8908-7E88-4502-8485-D2B22435B91F}" type="datetimeFigureOut">
              <a:rPr lang="en-NZ" smtClean="0"/>
              <a:t>10/12/2012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A945D-81CF-4A78-84D0-B1AE6C36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8359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A945D-81CF-4A78-84D0-B1AE6C36ABD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09435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A945D-81CF-4A78-84D0-B1AE6C36ABDC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8991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A945D-81CF-4A78-84D0-B1AE6C36ABDC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9559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A945D-81CF-4A78-84D0-B1AE6C36ABDC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7468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A945D-81CF-4A78-84D0-B1AE6C36ABDC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2869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A945D-81CF-4A78-84D0-B1AE6C36ABDC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1527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5163"/>
            <a:ext cx="9144000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4475163"/>
            <a:ext cx="9144000" cy="238283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3"/>
          <a:stretch>
            <a:fillRect/>
          </a:stretch>
        </p:blipFill>
        <p:spPr bwMode="auto">
          <a:xfrm>
            <a:off x="0" y="0"/>
            <a:ext cx="9144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230822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349875"/>
            <a:ext cx="1439863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70175"/>
            <a:ext cx="1096963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847654"/>
            <a:ext cx="7239000" cy="733746"/>
          </a:xfrm>
        </p:spPr>
        <p:txBody>
          <a:bodyPr>
            <a:normAutofit/>
          </a:bodyPr>
          <a:lstStyle>
            <a:lvl1pPr algn="l">
              <a:defRPr sz="3600" b="1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581400"/>
            <a:ext cx="7239000" cy="4401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1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5163"/>
            <a:ext cx="9144000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0" y="4475163"/>
            <a:ext cx="9144000" cy="238283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3"/>
          <a:stretch>
            <a:fillRect/>
          </a:stretch>
        </p:blipFill>
        <p:spPr bwMode="auto">
          <a:xfrm>
            <a:off x="0" y="0"/>
            <a:ext cx="9144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230822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5827713"/>
            <a:ext cx="6492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20286"/>
            <a:ext cx="8229600" cy="1143000"/>
          </a:xfrm>
        </p:spPr>
        <p:txBody>
          <a:bodyPr>
            <a:normAutofit/>
          </a:bodyPr>
          <a:lstStyle>
            <a:lvl1pPr>
              <a:defRPr sz="3200" b="1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7898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Air (pictori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439863"/>
          </a:xfrm>
          <a:prstGeom prst="rect">
            <a:avLst/>
          </a:prstGeom>
          <a:gradFill>
            <a:gsLst>
              <a:gs pos="0">
                <a:srgbClr val="364769"/>
              </a:gs>
              <a:gs pos="100000">
                <a:srgbClr val="09234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1"/>
          <a:stretch>
            <a:fillRect/>
          </a:stretch>
        </p:blipFill>
        <p:spPr bwMode="auto">
          <a:xfrm>
            <a:off x="0" y="1492250"/>
            <a:ext cx="9144000" cy="536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1492250"/>
            <a:ext cx="9144000" cy="536575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5827713"/>
            <a:ext cx="6492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944562"/>
          </a:xfrm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9906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en-NZ"/>
              <a:t>9/02/2011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50292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4572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EA884688-4C49-44AD-834A-8F3A6A51C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7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Coast (pictori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2250"/>
            <a:ext cx="9144000" cy="536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1439863"/>
          </a:xfrm>
          <a:prstGeom prst="rect">
            <a:avLst/>
          </a:prstGeom>
          <a:gradFill>
            <a:gsLst>
              <a:gs pos="0">
                <a:srgbClr val="FBF5D0"/>
              </a:gs>
              <a:gs pos="100000">
                <a:srgbClr val="FFEB96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6" name="Rectangle 5"/>
          <p:cNvSpPr/>
          <p:nvPr userDrawn="1"/>
        </p:nvSpPr>
        <p:spPr>
          <a:xfrm>
            <a:off x="0" y="1492250"/>
            <a:ext cx="9144000" cy="536575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5827713"/>
            <a:ext cx="6492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944562"/>
          </a:xfrm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9906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en-NZ"/>
              <a:t>9/02/2011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50292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4572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DF800CDE-7CD7-4D9A-80C9-C4F30A188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1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Land (pictori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2250"/>
            <a:ext cx="9144000" cy="536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1439863"/>
          </a:xfrm>
          <a:prstGeom prst="rect">
            <a:avLst/>
          </a:prstGeom>
          <a:gradFill>
            <a:gsLst>
              <a:gs pos="0">
                <a:srgbClr val="A1C085"/>
              </a:gs>
              <a:gs pos="100000">
                <a:srgbClr val="61974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6" name="Rectangle 5"/>
          <p:cNvSpPr/>
          <p:nvPr userDrawn="1"/>
        </p:nvSpPr>
        <p:spPr>
          <a:xfrm>
            <a:off x="0" y="1492250"/>
            <a:ext cx="9144000" cy="536575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5827713"/>
            <a:ext cx="6492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944562"/>
          </a:xfrm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9906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en-NZ"/>
              <a:t>9/02/2011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50292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4572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2B745B9C-8A74-4AF3-9FEC-2B84CDC91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ater (pictori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439863"/>
          </a:xfrm>
          <a:prstGeom prst="rect">
            <a:avLst/>
          </a:prstGeom>
          <a:gradFill>
            <a:gsLst>
              <a:gs pos="0">
                <a:srgbClr val="D2E2F1"/>
              </a:gs>
              <a:gs pos="100000">
                <a:srgbClr val="88ADD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2250"/>
            <a:ext cx="9144000" cy="536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1492250"/>
            <a:ext cx="9144000" cy="536575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5827713"/>
            <a:ext cx="6492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944562"/>
          </a:xfrm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9906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en-NZ"/>
              <a:t>9/02/2011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50292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4572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5C76D033-8EF3-4C10-86EE-A75365A54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2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Air (pla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439863"/>
          </a:xfrm>
          <a:prstGeom prst="rect">
            <a:avLst/>
          </a:prstGeom>
          <a:gradFill>
            <a:gsLst>
              <a:gs pos="0">
                <a:srgbClr val="364769"/>
              </a:gs>
              <a:gs pos="100000">
                <a:srgbClr val="09234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5" name="Rectangle 4"/>
          <p:cNvSpPr/>
          <p:nvPr userDrawn="1"/>
        </p:nvSpPr>
        <p:spPr>
          <a:xfrm>
            <a:off x="0" y="1492250"/>
            <a:ext cx="9144000" cy="5365750"/>
          </a:xfrm>
          <a:prstGeom prst="rect">
            <a:avLst/>
          </a:prstGeom>
          <a:solidFill>
            <a:srgbClr val="364769">
              <a:alpha val="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5827713"/>
            <a:ext cx="6492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944562"/>
          </a:xfrm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9906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en-NZ"/>
              <a:t>9/02/2011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50292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4572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A3D916C1-7E2B-4F74-8AE2-5D2CB405A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2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Coast (pla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439863"/>
          </a:xfrm>
          <a:prstGeom prst="rect">
            <a:avLst/>
          </a:prstGeom>
          <a:gradFill>
            <a:gsLst>
              <a:gs pos="0">
                <a:srgbClr val="FBF5D0"/>
              </a:gs>
              <a:gs pos="100000">
                <a:srgbClr val="FFEB96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5" name="Rectangle 4"/>
          <p:cNvSpPr/>
          <p:nvPr userDrawn="1"/>
        </p:nvSpPr>
        <p:spPr>
          <a:xfrm>
            <a:off x="0" y="1492250"/>
            <a:ext cx="9144000" cy="5365750"/>
          </a:xfrm>
          <a:prstGeom prst="rect">
            <a:avLst/>
          </a:prstGeom>
          <a:solidFill>
            <a:srgbClr val="FBF5D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5827713"/>
            <a:ext cx="6492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944562"/>
          </a:xfrm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9906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en-NZ"/>
              <a:t>9/02/2011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50292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4572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FEF92EED-8D92-434E-A357-CA348D8DA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1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Land (pla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439863"/>
          </a:xfrm>
          <a:prstGeom prst="rect">
            <a:avLst/>
          </a:prstGeom>
          <a:gradFill>
            <a:gsLst>
              <a:gs pos="0">
                <a:srgbClr val="A1C085"/>
              </a:gs>
              <a:gs pos="100000">
                <a:srgbClr val="61974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5" name="Rectangle 4"/>
          <p:cNvSpPr/>
          <p:nvPr userDrawn="1"/>
        </p:nvSpPr>
        <p:spPr>
          <a:xfrm>
            <a:off x="14288" y="1492250"/>
            <a:ext cx="9144000" cy="5365750"/>
          </a:xfrm>
          <a:prstGeom prst="rect">
            <a:avLst/>
          </a:prstGeom>
          <a:solidFill>
            <a:srgbClr val="A1C085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5827713"/>
            <a:ext cx="6492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944562"/>
          </a:xfrm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9906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en-NZ"/>
              <a:t>9/02/2011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50292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4572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A7325B99-6136-4068-8806-25DC6EED8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4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ater (pla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439863"/>
          </a:xfrm>
          <a:prstGeom prst="rect">
            <a:avLst/>
          </a:prstGeom>
          <a:gradFill>
            <a:gsLst>
              <a:gs pos="0">
                <a:srgbClr val="D2E2F1"/>
              </a:gs>
              <a:gs pos="100000">
                <a:srgbClr val="88ADD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5" name="Rectangle 4"/>
          <p:cNvSpPr/>
          <p:nvPr userDrawn="1"/>
        </p:nvSpPr>
        <p:spPr>
          <a:xfrm>
            <a:off x="0" y="1492250"/>
            <a:ext cx="9144000" cy="5365750"/>
          </a:xfrm>
          <a:prstGeom prst="rect">
            <a:avLst/>
          </a:prstGeom>
          <a:solidFill>
            <a:srgbClr val="D2E2F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5827713"/>
            <a:ext cx="6492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944562"/>
          </a:xfrm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9906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en-NZ"/>
              <a:t>9/02/2011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50292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457200" cy="365125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EFAE0BB3-8964-499B-BCC5-11FB3EBA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5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105CD9-C1B0-4ECC-A4C7-9798DF1BBF80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1BDF6E-D47B-4F7D-B0B6-1E4700A95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600200" y="2847975"/>
            <a:ext cx="7239000" cy="733425"/>
          </a:xfrm>
        </p:spPr>
        <p:txBody>
          <a:bodyPr>
            <a:normAutofit fontScale="90000"/>
          </a:bodyPr>
          <a:lstStyle/>
          <a:p>
            <a:r>
              <a:rPr lang="en-NZ" dirty="0" smtClean="0">
                <a:latin typeface="Arial" pitchFamily="34" charset="0"/>
                <a:cs typeface="Arial" pitchFamily="34" charset="0"/>
              </a:rPr>
              <a:t>Community Engagement and Decision Making </a:t>
            </a:r>
            <a:br>
              <a:rPr lang="en-NZ" dirty="0" smtClean="0">
                <a:latin typeface="Arial" pitchFamily="34" charset="0"/>
                <a:cs typeface="Arial" pitchFamily="34" charset="0"/>
              </a:rPr>
            </a:br>
            <a:endParaRPr lang="en-N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581400"/>
            <a:ext cx="7239000" cy="43973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NZ" dirty="0" smtClean="0">
                <a:latin typeface="Arial" pitchFamily="34" charset="0"/>
                <a:cs typeface="Arial" pitchFamily="34" charset="0"/>
              </a:rPr>
              <a:t>the role of local government</a:t>
            </a:r>
            <a:endParaRPr lang="en-N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err="1"/>
              <a:t>Waikaia</a:t>
            </a:r>
            <a:r>
              <a:rPr lang="en-NZ" dirty="0"/>
              <a:t> Gold Limited held a public meeting prior to lodging an application. </a:t>
            </a:r>
          </a:p>
          <a:p>
            <a:r>
              <a:rPr lang="en-NZ" dirty="0"/>
              <a:t>they expected public notification</a:t>
            </a:r>
          </a:p>
          <a:p>
            <a:r>
              <a:rPr lang="en-NZ" dirty="0"/>
              <a:t>From 18 submissions 9 were in favour of the application and the majority of those 9 parties were attended the public meeting</a:t>
            </a:r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9324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are we expecting?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</a:t>
            </a:r>
            <a:r>
              <a:rPr lang="en-NZ" dirty="0" smtClean="0"/>
              <a:t>he </a:t>
            </a:r>
            <a:r>
              <a:rPr lang="en-NZ" dirty="0" err="1" smtClean="0"/>
              <a:t>Waimea</a:t>
            </a:r>
            <a:r>
              <a:rPr lang="en-NZ" dirty="0" smtClean="0"/>
              <a:t> Valley Tender Block has been opened up</a:t>
            </a:r>
          </a:p>
          <a:p>
            <a:r>
              <a:rPr lang="en-NZ" dirty="0"/>
              <a:t>t</a:t>
            </a:r>
            <a:r>
              <a:rPr lang="en-NZ" dirty="0" smtClean="0"/>
              <a:t>rying again on old gold sites now that gold prices are high</a:t>
            </a:r>
          </a:p>
          <a:p>
            <a:r>
              <a:rPr lang="en-NZ" dirty="0" smtClean="0"/>
              <a:t>petroleum exploration in Great South Basin</a:t>
            </a:r>
          </a:p>
          <a:p>
            <a:r>
              <a:rPr lang="en-NZ" dirty="0" smtClean="0"/>
              <a:t>f</a:t>
            </a:r>
            <a:r>
              <a:rPr lang="en-NZ" dirty="0" smtClean="0"/>
              <a:t>**</a:t>
            </a:r>
            <a:r>
              <a:rPr lang="en-NZ" dirty="0" err="1" smtClean="0"/>
              <a:t>cking</a:t>
            </a: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688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1026" name="Picture 2" descr="C:\Users\ES\Desktop\544588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7488832" cy="4847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522920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an </a:t>
            </a:r>
            <a:r>
              <a:rPr lang="en-NZ" dirty="0"/>
              <a:t>illustration of what the </a:t>
            </a:r>
            <a:r>
              <a:rPr lang="en-NZ" dirty="0" err="1"/>
              <a:t>Waiau</a:t>
            </a:r>
            <a:r>
              <a:rPr lang="en-NZ" dirty="0"/>
              <a:t> Basin could look like if shale gas drilling went </a:t>
            </a:r>
            <a:r>
              <a:rPr lang="en-NZ" dirty="0" smtClean="0"/>
              <a:t>ahead – Southland Times Limited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0258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what is our role in decision making?</a:t>
            </a:r>
          </a:p>
          <a:p>
            <a:r>
              <a:rPr lang="en-NZ" dirty="0" smtClean="0"/>
              <a:t>w</a:t>
            </a:r>
            <a:r>
              <a:rPr lang="en-NZ" dirty="0" smtClean="0"/>
              <a:t>hat is community engagement/consultation (are they any different)?</a:t>
            </a:r>
          </a:p>
          <a:p>
            <a:r>
              <a:rPr lang="en-NZ" dirty="0"/>
              <a:t>w</a:t>
            </a:r>
            <a:r>
              <a:rPr lang="en-NZ" dirty="0" smtClean="0"/>
              <a:t>hat is our role in facilitating engagement/consultation?</a:t>
            </a:r>
          </a:p>
          <a:p>
            <a:r>
              <a:rPr lang="en-NZ" dirty="0" smtClean="0"/>
              <a:t>case study – </a:t>
            </a:r>
            <a:r>
              <a:rPr lang="en-NZ" dirty="0" err="1" smtClean="0"/>
              <a:t>Waikaia</a:t>
            </a:r>
            <a:r>
              <a:rPr lang="en-NZ" dirty="0" smtClean="0"/>
              <a:t> Gold Limited, </a:t>
            </a:r>
            <a:r>
              <a:rPr lang="en-NZ" dirty="0" err="1" smtClean="0"/>
              <a:t>Freshford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8461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Council’s role is ...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   to decide the effects on or of: </a:t>
            </a:r>
          </a:p>
          <a:p>
            <a:pPr>
              <a:buNone/>
            </a:pPr>
            <a:r>
              <a:rPr lang="en-NZ" dirty="0"/>
              <a:t>	</a:t>
            </a:r>
            <a:r>
              <a:rPr lang="en-NZ" dirty="0" smtClean="0"/>
              <a:t>groundwater</a:t>
            </a:r>
            <a:r>
              <a:rPr lang="en-NZ" dirty="0"/>
              <a:t>, surface water, the coastal marine area, water conservation orders, </a:t>
            </a:r>
            <a:r>
              <a:rPr lang="en-NZ" sz="2800" dirty="0"/>
              <a:t>soils</a:t>
            </a:r>
            <a:r>
              <a:rPr lang="en-NZ" dirty="0"/>
              <a:t>, </a:t>
            </a:r>
            <a:r>
              <a:rPr lang="en-NZ" sz="2800" dirty="0"/>
              <a:t>river channels</a:t>
            </a:r>
            <a:r>
              <a:rPr lang="en-NZ" dirty="0"/>
              <a:t>, </a:t>
            </a:r>
            <a:r>
              <a:rPr lang="en-NZ" sz="2400" dirty="0"/>
              <a:t>air quality,</a:t>
            </a:r>
            <a:r>
              <a:rPr lang="en-NZ" dirty="0"/>
              <a:t> </a:t>
            </a:r>
            <a:r>
              <a:rPr lang="en-NZ" sz="2400" dirty="0"/>
              <a:t>public access,</a:t>
            </a:r>
            <a:r>
              <a:rPr lang="en-NZ" dirty="0"/>
              <a:t> </a:t>
            </a:r>
            <a:r>
              <a:rPr lang="en-NZ" sz="2000" dirty="0"/>
              <a:t>wildlife</a:t>
            </a:r>
            <a:r>
              <a:rPr lang="en-NZ" dirty="0"/>
              <a:t>, </a:t>
            </a:r>
            <a:r>
              <a:rPr lang="en-NZ" sz="2000" dirty="0"/>
              <a:t>nitrates</a:t>
            </a:r>
            <a:r>
              <a:rPr lang="en-NZ" dirty="0"/>
              <a:t>, </a:t>
            </a:r>
            <a:r>
              <a:rPr lang="en-NZ" sz="1800" dirty="0"/>
              <a:t>natural character, structural integrity, </a:t>
            </a:r>
            <a:r>
              <a:rPr lang="en-NZ" sz="1600" dirty="0"/>
              <a:t>flood risk</a:t>
            </a:r>
            <a:r>
              <a:rPr lang="en-NZ" sz="1800" dirty="0"/>
              <a:t>, </a:t>
            </a:r>
            <a:r>
              <a:rPr lang="en-NZ" sz="1400" dirty="0"/>
              <a:t>drainage</a:t>
            </a:r>
            <a:r>
              <a:rPr lang="en-NZ" sz="1800" dirty="0"/>
              <a:t>, </a:t>
            </a:r>
            <a:r>
              <a:rPr lang="en-NZ" sz="1100" dirty="0"/>
              <a:t>odour, </a:t>
            </a:r>
            <a:r>
              <a:rPr lang="en-NZ" sz="1050" dirty="0"/>
              <a:t>contaminated land</a:t>
            </a:r>
            <a:r>
              <a:rPr lang="en-NZ" sz="1100" dirty="0"/>
              <a:t>, </a:t>
            </a:r>
            <a:r>
              <a:rPr lang="en-NZ" sz="1000" dirty="0"/>
              <a:t>biodiversity</a:t>
            </a:r>
            <a:r>
              <a:rPr lang="en-NZ" sz="1100" dirty="0"/>
              <a:t>, </a:t>
            </a:r>
            <a:r>
              <a:rPr lang="en-NZ" sz="800" dirty="0"/>
              <a:t>pests, overland flow, </a:t>
            </a:r>
            <a:r>
              <a:rPr lang="en-NZ" sz="700" dirty="0"/>
              <a:t>hazard management, </a:t>
            </a:r>
            <a:r>
              <a:rPr lang="en-NZ" sz="600" dirty="0"/>
              <a:t>sustainability, </a:t>
            </a:r>
            <a:r>
              <a:rPr lang="en-NZ" sz="500" dirty="0"/>
              <a:t>more stuff</a:t>
            </a:r>
            <a:r>
              <a:rPr lang="en-NZ" sz="600" dirty="0"/>
              <a:t>, </a:t>
            </a:r>
            <a:r>
              <a:rPr lang="en-NZ" sz="400" dirty="0"/>
              <a:t>less stuff, </a:t>
            </a:r>
            <a:endParaRPr lang="en-NZ" sz="400" dirty="0" smtClean="0"/>
          </a:p>
          <a:p>
            <a:pPr>
              <a:buNone/>
            </a:pPr>
            <a:endParaRPr lang="en-NZ" sz="400" dirty="0"/>
          </a:p>
          <a:p>
            <a:pPr>
              <a:buNone/>
            </a:pPr>
            <a:endParaRPr lang="en-NZ" sz="400" dirty="0" smtClean="0"/>
          </a:p>
          <a:p>
            <a:endParaRPr lang="en-NZ" sz="800" dirty="0"/>
          </a:p>
          <a:p>
            <a:pPr>
              <a:buNone/>
            </a:pPr>
            <a:endParaRPr lang="en-NZ" sz="400" dirty="0"/>
          </a:p>
          <a:p>
            <a:pPr marL="0" indent="0">
              <a:buNone/>
            </a:pPr>
            <a:r>
              <a:rPr lang="en-NZ" dirty="0" smtClean="0"/>
              <a:t>to decide whether to notify or not</a:t>
            </a: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65139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 notify or not to notify: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  <a:p>
            <a:r>
              <a:rPr lang="en-NZ" dirty="0" smtClean="0"/>
              <a:t>High </a:t>
            </a:r>
            <a:r>
              <a:rPr lang="en-NZ" dirty="0"/>
              <a:t>level of public interest does not mean notification should follow </a:t>
            </a:r>
          </a:p>
          <a:p>
            <a:r>
              <a:rPr lang="en-NZ" dirty="0" smtClean="0"/>
              <a:t>Decision </a:t>
            </a:r>
            <a:r>
              <a:rPr lang="en-NZ" dirty="0"/>
              <a:t>to notify comes from effects assessment and tests in Act </a:t>
            </a:r>
          </a:p>
          <a:p>
            <a:r>
              <a:rPr lang="en-NZ" dirty="0" smtClean="0"/>
              <a:t>If </a:t>
            </a:r>
            <a:r>
              <a:rPr lang="en-NZ" dirty="0"/>
              <a:t>no evidence of adverse effects then no power to notify </a:t>
            </a:r>
            <a:r>
              <a:rPr lang="en-NZ" dirty="0" smtClean="0"/>
              <a:t>…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8541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Council’s role is not ...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</a:t>
            </a:r>
            <a:r>
              <a:rPr lang="en-NZ" dirty="0" smtClean="0"/>
              <a:t>o rule out or ban certain methods</a:t>
            </a:r>
          </a:p>
          <a:p>
            <a:r>
              <a:rPr lang="en-NZ" dirty="0"/>
              <a:t>i</a:t>
            </a:r>
            <a:r>
              <a:rPr lang="en-NZ" dirty="0" smtClean="0"/>
              <a:t>gnore legal obligations and </a:t>
            </a:r>
            <a:r>
              <a:rPr lang="en-NZ" dirty="0" smtClean="0"/>
              <a:t>tests</a:t>
            </a:r>
          </a:p>
          <a:p>
            <a:r>
              <a:rPr lang="en-NZ" dirty="0" smtClean="0"/>
              <a:t>to </a:t>
            </a:r>
            <a:r>
              <a:rPr lang="en-NZ" dirty="0"/>
              <a:t>ignore its duty under the Resource Management Act </a:t>
            </a:r>
          </a:p>
          <a:p>
            <a:r>
              <a:rPr lang="en-NZ" dirty="0" smtClean="0"/>
              <a:t>to </a:t>
            </a:r>
            <a:r>
              <a:rPr lang="en-NZ" dirty="0"/>
              <a:t>consider applications other than on their individual merits </a:t>
            </a:r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2917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latin typeface="Arial" pitchFamily="34" charset="0"/>
                <a:cs typeface="Arial" pitchFamily="34" charset="0"/>
              </a:rPr>
              <a:t>Community Engagement </a:t>
            </a:r>
            <a:r>
              <a:rPr lang="en-NZ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NZ" dirty="0" smtClean="0">
                <a:latin typeface="Arial" pitchFamily="34" charset="0"/>
                <a:cs typeface="Arial" pitchFamily="34" charset="0"/>
              </a:rPr>
              <a:t> Consultation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sz="2400" u="sng" dirty="0" smtClean="0"/>
              <a:t>engagement</a:t>
            </a:r>
            <a:endParaRPr lang="en-NZ" sz="2400" u="sng" dirty="0"/>
          </a:p>
          <a:p>
            <a:r>
              <a:rPr lang="en-NZ" sz="2400" dirty="0"/>
              <a:t>no explicit statutory or legal rules</a:t>
            </a:r>
          </a:p>
          <a:p>
            <a:r>
              <a:rPr lang="en-NZ" sz="2400" dirty="0"/>
              <a:t>evolving</a:t>
            </a:r>
          </a:p>
          <a:p>
            <a:r>
              <a:rPr lang="en-NZ" sz="2400" dirty="0"/>
              <a:t>plan/policy development</a:t>
            </a:r>
          </a:p>
          <a:p>
            <a:pPr marL="0" indent="0">
              <a:buNone/>
            </a:pPr>
            <a:r>
              <a:rPr lang="en-NZ" sz="2400" u="sng" dirty="0"/>
              <a:t>consultation</a:t>
            </a:r>
          </a:p>
          <a:p>
            <a:r>
              <a:rPr lang="en-NZ" sz="2400" dirty="0"/>
              <a:t>rule bound</a:t>
            </a:r>
          </a:p>
          <a:p>
            <a:r>
              <a:rPr lang="en-NZ" sz="2400" dirty="0"/>
              <a:t>an obligation and function of statue</a:t>
            </a:r>
          </a:p>
          <a:p>
            <a:r>
              <a:rPr lang="en-NZ" sz="2400" dirty="0"/>
              <a:t>known boundaries and specific purpose</a:t>
            </a:r>
          </a:p>
          <a:p>
            <a:r>
              <a:rPr lang="en-NZ" sz="2400" dirty="0" smtClean="0"/>
              <a:t>channel </a:t>
            </a:r>
            <a:r>
              <a:rPr lang="en-NZ" sz="2400" dirty="0"/>
              <a:t>for obtaining </a:t>
            </a:r>
            <a:r>
              <a:rPr lang="en-NZ" sz="2400" dirty="0" smtClean="0"/>
              <a:t>or </a:t>
            </a:r>
            <a:r>
              <a:rPr lang="en-NZ" sz="2400" dirty="0"/>
              <a:t>giving information</a:t>
            </a:r>
          </a:p>
          <a:p>
            <a:r>
              <a:rPr lang="en-NZ" sz="2400" dirty="0"/>
              <a:t>time restricted</a:t>
            </a:r>
          </a:p>
          <a:p>
            <a:endParaRPr lang="en-NZ" dirty="0" smtClean="0">
              <a:latin typeface="Arial" pitchFamily="34" charset="0"/>
              <a:cs typeface="Arial" pitchFamily="34" charset="0"/>
            </a:endParaRPr>
          </a:p>
          <a:p>
            <a:endParaRPr lang="en-NZ" dirty="0" smtClean="0">
              <a:latin typeface="Arial" pitchFamily="34" charset="0"/>
              <a:cs typeface="Arial" pitchFamily="34" charset="0"/>
            </a:endParaRPr>
          </a:p>
          <a:p>
            <a:endParaRPr lang="en-N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Community…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i="1" dirty="0" smtClean="0"/>
              <a:t>“it’s not the Council’s function…”</a:t>
            </a:r>
          </a:p>
          <a:p>
            <a:r>
              <a:rPr lang="en-NZ" i="1" dirty="0" smtClean="0"/>
              <a:t>“it’s best to discuss that with the applicant’</a:t>
            </a:r>
          </a:p>
          <a:p>
            <a:r>
              <a:rPr lang="en-NZ" i="1" dirty="0" smtClean="0"/>
              <a:t>“council has determined that you’re not potentially affected”</a:t>
            </a:r>
          </a:p>
          <a:p>
            <a:r>
              <a:rPr lang="en-NZ" sz="2400" dirty="0" smtClean="0"/>
              <a:t>it’s </a:t>
            </a:r>
            <a:r>
              <a:rPr lang="en-NZ" sz="2400" dirty="0"/>
              <a:t>important to make a distinction between those who have an interest, they may be against ‘the idea’ of exploration and those who may be potentially affected. – it’s important for the Council to make that distinction and for the applicant, but it’s also important not to ignore those interested parties. </a:t>
            </a:r>
          </a:p>
          <a:p>
            <a:pPr marL="0" indent="0">
              <a:buNone/>
            </a:pPr>
            <a:r>
              <a:rPr lang="en-NZ" dirty="0" smtClean="0"/>
              <a:t> </a:t>
            </a: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640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ES’s experience of petroleum and mineral extraction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gravel extraction</a:t>
            </a:r>
          </a:p>
          <a:p>
            <a:r>
              <a:rPr lang="en-NZ" dirty="0"/>
              <a:t>l</a:t>
            </a:r>
            <a:r>
              <a:rPr lang="en-NZ" dirty="0" smtClean="0"/>
              <a:t>ignite mining</a:t>
            </a:r>
          </a:p>
          <a:p>
            <a:r>
              <a:rPr lang="en-NZ" dirty="0"/>
              <a:t>g</a:t>
            </a:r>
            <a:r>
              <a:rPr lang="en-NZ" dirty="0" smtClean="0"/>
              <a:t>old mining – and </a:t>
            </a:r>
            <a:r>
              <a:rPr lang="en-NZ" dirty="0" smtClean="0"/>
              <a:t>is rumoured to be </a:t>
            </a:r>
            <a:r>
              <a:rPr lang="en-NZ" dirty="0" smtClean="0"/>
              <a:t>increasing</a:t>
            </a:r>
          </a:p>
          <a:p>
            <a:r>
              <a:rPr lang="en-NZ" dirty="0"/>
              <a:t>s</a:t>
            </a:r>
            <a:r>
              <a:rPr lang="en-NZ" dirty="0" smtClean="0"/>
              <a:t>uction gold dredging</a:t>
            </a:r>
          </a:p>
          <a:p>
            <a:r>
              <a:rPr lang="en-NZ" dirty="0"/>
              <a:t>p</a:t>
            </a:r>
            <a:r>
              <a:rPr lang="en-NZ" dirty="0" smtClean="0"/>
              <a:t>etroleum exploration </a:t>
            </a:r>
            <a:r>
              <a:rPr lang="en-NZ" dirty="0" smtClean="0"/>
              <a:t>– Stewart Island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6516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Waikaia</a:t>
            </a:r>
            <a:r>
              <a:rPr lang="en-NZ" dirty="0" smtClean="0"/>
              <a:t> Gold Limited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</a:t>
            </a:r>
            <a:r>
              <a:rPr lang="en-NZ" dirty="0" smtClean="0"/>
              <a:t>lluvial gold mine on the fork of the </a:t>
            </a:r>
            <a:r>
              <a:rPr lang="en-NZ" dirty="0" err="1" smtClean="0"/>
              <a:t>Waikaia</a:t>
            </a:r>
            <a:r>
              <a:rPr lang="en-NZ" dirty="0" smtClean="0"/>
              <a:t> River and </a:t>
            </a:r>
            <a:r>
              <a:rPr lang="en-NZ" dirty="0" err="1" smtClean="0"/>
              <a:t>Mataura</a:t>
            </a:r>
            <a:r>
              <a:rPr lang="en-NZ" dirty="0" smtClean="0"/>
              <a:t> River</a:t>
            </a:r>
          </a:p>
          <a:p>
            <a:r>
              <a:rPr lang="en-NZ" dirty="0"/>
              <a:t>t</a:t>
            </a:r>
            <a:r>
              <a:rPr lang="en-NZ" dirty="0" smtClean="0"/>
              <a:t>he </a:t>
            </a:r>
            <a:r>
              <a:rPr lang="en-NZ" dirty="0"/>
              <a:t>application was received by ES and </a:t>
            </a:r>
            <a:r>
              <a:rPr lang="en-NZ" dirty="0" smtClean="0"/>
              <a:t>SDC</a:t>
            </a:r>
            <a:endParaRPr lang="en-NZ" dirty="0"/>
          </a:p>
          <a:p>
            <a:r>
              <a:rPr lang="en-NZ" dirty="0" smtClean="0"/>
              <a:t>abstract </a:t>
            </a:r>
            <a:r>
              <a:rPr lang="en-NZ" dirty="0"/>
              <a:t>(non-consumptive) up to 29,549 m³/day (684,976 m³/month and 5,500,000 m³/year) of groundwater </a:t>
            </a:r>
            <a:endParaRPr lang="en-NZ" dirty="0"/>
          </a:p>
          <a:p>
            <a:r>
              <a:rPr lang="en-NZ" dirty="0" smtClean="0"/>
              <a:t>discharge </a:t>
            </a:r>
            <a:r>
              <a:rPr lang="en-NZ" dirty="0"/>
              <a:t>mine pond dewatering and </a:t>
            </a:r>
            <a:r>
              <a:rPr lang="en-NZ" dirty="0" err="1" smtClean="0"/>
              <a:t>stormwater</a:t>
            </a:r>
            <a:endParaRPr lang="en-NZ" dirty="0"/>
          </a:p>
          <a:p>
            <a:r>
              <a:rPr lang="en-NZ" dirty="0" smtClean="0"/>
              <a:t>discharge </a:t>
            </a:r>
            <a:r>
              <a:rPr lang="en-NZ" dirty="0"/>
              <a:t>contaminants, namely dust, to air; </a:t>
            </a:r>
            <a:endParaRPr lang="en-NZ" dirty="0"/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95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 template 2010">
  <a:themeElements>
    <a:clrScheme name="Environment Southland">
      <a:dk1>
        <a:sysClr val="windowText" lastClr="000000"/>
      </a:dk1>
      <a:lt1>
        <a:sysClr val="window" lastClr="FFFFFF"/>
      </a:lt1>
      <a:dk2>
        <a:srgbClr val="7F7F7F"/>
      </a:dk2>
      <a:lt2>
        <a:srgbClr val="F2F2F2"/>
      </a:lt2>
      <a:accent1>
        <a:srgbClr val="223C78"/>
      </a:accent1>
      <a:accent2>
        <a:srgbClr val="0C3E39"/>
      </a:accent2>
      <a:accent3>
        <a:srgbClr val="F7C233"/>
      </a:accent3>
      <a:accent4>
        <a:srgbClr val="223C78"/>
      </a:accent4>
      <a:accent5>
        <a:srgbClr val="0C3E39"/>
      </a:accent5>
      <a:accent6>
        <a:srgbClr val="F7C233"/>
      </a:accent6>
      <a:hlink>
        <a:srgbClr val="17365D"/>
      </a:hlink>
      <a:folHlink>
        <a:srgbClr val="C6D9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 template 2010</Template>
  <TotalTime>1171</TotalTime>
  <Words>442</Words>
  <Application>Microsoft Office PowerPoint</Application>
  <PresentationFormat>On-screen Show (4:3)</PresentationFormat>
  <Paragraphs>70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 template 2010</vt:lpstr>
      <vt:lpstr>Community Engagement and Decision Making  </vt:lpstr>
      <vt:lpstr>PowerPoint Presentation</vt:lpstr>
      <vt:lpstr>The Council’s role is ...</vt:lpstr>
      <vt:lpstr>To notify or not to notify:</vt:lpstr>
      <vt:lpstr>The Council’s role is not ...</vt:lpstr>
      <vt:lpstr>Community Engagement vs Consultation</vt:lpstr>
      <vt:lpstr>Community…</vt:lpstr>
      <vt:lpstr>ES’s experience of petroleum and mineral extraction</vt:lpstr>
      <vt:lpstr>Waikaia Gold Limited</vt:lpstr>
      <vt:lpstr>PowerPoint Presentation</vt:lpstr>
      <vt:lpstr>What are we expecting?</vt:lpstr>
      <vt:lpstr>PowerPoint Presentation</vt:lpstr>
    </vt:vector>
  </TitlesOfParts>
  <Company>Environment Southland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Engagement and Decision Making</dc:title>
  <dc:creator>Jess Crawford</dc:creator>
  <cp:lastModifiedBy>ES</cp:lastModifiedBy>
  <cp:revision>45</cp:revision>
  <dcterms:created xsi:type="dcterms:W3CDTF">2012-11-19T01:20:52Z</dcterms:created>
  <dcterms:modified xsi:type="dcterms:W3CDTF">2012-12-10T18:12:21Z</dcterms:modified>
</cp:coreProperties>
</file>