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37" r:id="rId1"/>
    <p:sldMasterId id="2147484763" r:id="rId2"/>
  </p:sldMasterIdLst>
  <p:notesMasterIdLst>
    <p:notesMasterId r:id="rId50"/>
  </p:notesMasterIdLst>
  <p:handoutMasterIdLst>
    <p:handoutMasterId r:id="rId51"/>
  </p:handoutMasterIdLst>
  <p:sldIdLst>
    <p:sldId id="259" r:id="rId3"/>
    <p:sldId id="257" r:id="rId4"/>
    <p:sldId id="316" r:id="rId5"/>
    <p:sldId id="301" r:id="rId6"/>
    <p:sldId id="302" r:id="rId7"/>
    <p:sldId id="332" r:id="rId8"/>
    <p:sldId id="280" r:id="rId9"/>
    <p:sldId id="331" r:id="rId10"/>
    <p:sldId id="299" r:id="rId11"/>
    <p:sldId id="281" r:id="rId12"/>
    <p:sldId id="305" r:id="rId13"/>
    <p:sldId id="304" r:id="rId14"/>
    <p:sldId id="308" r:id="rId15"/>
    <p:sldId id="311" r:id="rId16"/>
    <p:sldId id="306" r:id="rId17"/>
    <p:sldId id="318" r:id="rId18"/>
    <p:sldId id="320" r:id="rId19"/>
    <p:sldId id="319" r:id="rId20"/>
    <p:sldId id="317" r:id="rId21"/>
    <p:sldId id="325" r:id="rId22"/>
    <p:sldId id="310" r:id="rId23"/>
    <p:sldId id="295" r:id="rId24"/>
    <p:sldId id="279" r:id="rId25"/>
    <p:sldId id="282" r:id="rId26"/>
    <p:sldId id="286" r:id="rId27"/>
    <p:sldId id="289" r:id="rId28"/>
    <p:sldId id="288" r:id="rId29"/>
    <p:sldId id="290" r:id="rId30"/>
    <p:sldId id="292" r:id="rId31"/>
    <p:sldId id="296" r:id="rId32"/>
    <p:sldId id="333" r:id="rId33"/>
    <p:sldId id="275" r:id="rId34"/>
    <p:sldId id="334" r:id="rId35"/>
    <p:sldId id="335" r:id="rId36"/>
    <p:sldId id="269" r:id="rId37"/>
    <p:sldId id="268" r:id="rId38"/>
    <p:sldId id="271" r:id="rId39"/>
    <p:sldId id="324" r:id="rId40"/>
    <p:sldId id="327" r:id="rId41"/>
    <p:sldId id="328" r:id="rId42"/>
    <p:sldId id="285" r:id="rId43"/>
    <p:sldId id="260" r:id="rId44"/>
    <p:sldId id="326" r:id="rId45"/>
    <p:sldId id="330" r:id="rId46"/>
    <p:sldId id="336" r:id="rId47"/>
    <p:sldId id="313" r:id="rId48"/>
    <p:sldId id="329" r:id="rId4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4" d="100"/>
          <a:sy n="74" d="100"/>
        </p:scale>
        <p:origin x="-1770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D3AC3E7-E17F-4714-B462-7CEF9DBF9C4B}" type="datetime1">
              <a:rPr lang="en-US"/>
              <a:pPr/>
              <a:t>12/10/2012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5383FB-AE91-4EBE-A8B9-6A438E27CFE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7327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CD271309-359D-4FF5-85A2-A61F7E5E3872}" type="datetime1">
              <a:rPr lang="en-US"/>
              <a:pPr/>
              <a:t>12/10/2012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53943769-2451-4907-A722-DF074F42E4E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3300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In</a:t>
            </a:r>
            <a:r>
              <a:rPr lang="en-NZ" baseline="0" dirty="0" smtClean="0"/>
              <a:t> NZ we have undertaken nearshore sand mining for sand supplies e.g., Pakari and Kaipara Harbour</a:t>
            </a:r>
          </a:p>
          <a:p>
            <a:r>
              <a:rPr lang="en-NZ" baseline="0" dirty="0" smtClean="0"/>
              <a:t>Internationally, gravel and sand mining is common,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43769-2451-4907-A722-DF074F42E4E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30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2096809"/>
            <a:ext cx="8228013" cy="946924"/>
          </a:xfrm>
        </p:spPr>
        <p:txBody>
          <a:bodyPr tIns="0" bIns="0" anchor="b"/>
          <a:lstStyle>
            <a:lvl1pPr>
              <a:defRPr sz="6000" b="1" cap="none" spc="0">
                <a:ln w="17780" cmpd="sng">
                  <a:noFill/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043733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2800" b="0" cap="none" spc="0">
                <a:ln w="18415" cmpd="sng">
                  <a:noFill/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2068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858063"/>
            <a:ext cx="3509683" cy="2209800"/>
          </a:xfrm>
        </p:spPr>
        <p:txBody>
          <a:bodyPr anchor="b"/>
          <a:lstStyle>
            <a:lvl1pPr algn="l">
              <a:defRPr sz="4400" b="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858063"/>
            <a:ext cx="3657600" cy="4268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101620-8B99-4070-8337-BFA40ED71F10}" type="datetime1">
              <a:rPr lang="en-US"/>
              <a:pPr/>
              <a:t>12/10/2012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BBCC57-8F10-48D6-9389-D69CA019853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96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1816334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4084404"/>
            <a:ext cx="3635375" cy="177105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816334"/>
            <a:ext cx="3956629" cy="3956629"/>
          </a:xfrm>
          <a:prstGeom prst="ellips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29AA7FF-CA81-42E9-A4F2-D2358AB58D93}" type="datetime1">
              <a:rPr lang="en-US"/>
              <a:pPr/>
              <a:t>12/10/2012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F3224059-9E26-4B95-8920-246BBD26528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399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2051813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4319882"/>
            <a:ext cx="3635375" cy="16125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755920" y="3356120"/>
            <a:ext cx="2739879" cy="2739879"/>
          </a:xfrm>
          <a:prstGeom prst="ellipse">
            <a:avLst/>
          </a:prstGeom>
          <a:ln w="28575">
            <a:solidFill>
              <a:srgbClr val="D9D9D9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noProof="0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590486" y="1754822"/>
            <a:ext cx="1254125" cy="1254125"/>
          </a:xfrm>
          <a:prstGeom prst="ellipse">
            <a:avLst/>
          </a:prstGeom>
          <a:ln w="28575">
            <a:solidFill>
              <a:srgbClr val="D9D9D9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93217" y="1926249"/>
            <a:ext cx="1768983" cy="1768983"/>
          </a:xfrm>
          <a:prstGeom prst="ellipse">
            <a:avLst/>
          </a:prstGeom>
          <a:ln w="28575">
            <a:solidFill>
              <a:srgbClr val="D9D9D9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0D2A2E19-6BF4-4A24-BECF-4C7051FBAE1C}" type="datetime1">
              <a:rPr lang="en-US"/>
              <a:pPr/>
              <a:t>12/10/2012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BB860BB1-A83C-4B8D-B652-61B91E21285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046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60476"/>
            <a:ext cx="8228013" cy="3273968"/>
          </a:xfrm>
        </p:spPr>
        <p:txBody>
          <a:bodyPr vert="eaVert"/>
          <a:lstStyle>
            <a:lvl1pPr>
              <a:defRPr>
                <a:solidFill>
                  <a:srgbClr val="7F7F7F"/>
                </a:solidFill>
              </a:defRPr>
            </a:lvl1pPr>
            <a:lvl2pPr>
              <a:defRPr>
                <a:solidFill>
                  <a:srgbClr val="7F7F7F"/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C6DDDB-9FEE-424D-9095-43C358D52AEA}" type="datetime1">
              <a:rPr lang="en-US"/>
              <a:pPr/>
              <a:t>12/10/2012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77FA4B8-1131-4EB5-8EBA-39F3C0AF5A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219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2292747"/>
            <a:ext cx="2133600" cy="3833416"/>
          </a:xfrm>
        </p:spPr>
        <p:txBody>
          <a:bodyPr vert="eaVert" anchor="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92747"/>
            <a:ext cx="6019800" cy="373975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03A15A-3707-4087-BBC2-F845C7007197}" type="datetime1">
              <a:rPr lang="en-US"/>
              <a:pPr/>
              <a:t>12/10/2012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6A93DC4-B271-46B2-92B3-79A4AEF775B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44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90BCFD-C1BD-4B66-BB57-1E9414283EBC}" type="datetime1">
              <a:rPr lang="en-US"/>
              <a:pPr/>
              <a:t>12/10/2012</a:t>
            </a:fld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EA9BBB-8C2F-4B27-87B8-2F9DDE4A253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36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w-Paddo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58" b="11537"/>
          <a:stretch>
            <a:fillRect/>
          </a:stretch>
        </p:blipFill>
        <p:spPr bwMode="auto">
          <a:xfrm>
            <a:off x="0" y="0"/>
            <a:ext cx="91440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3043733"/>
            <a:ext cx="8228013" cy="946924"/>
          </a:xfrm>
          <a:prstGeom prst="rect">
            <a:avLst/>
          </a:prstGeom>
        </p:spPr>
        <p:txBody>
          <a:bodyPr tIns="0" bIns="0" anchor="b"/>
          <a:lstStyle>
            <a:lvl1pPr>
              <a:defRPr sz="6000" b="1" cap="none" spc="0">
                <a:ln w="17780" cmpd="sng">
                  <a:noFill/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AU" dirty="0" smtClean="0"/>
              <a:t>Click to edit Master title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990657"/>
            <a:ext cx="8228013" cy="10668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2800" b="0" cap="none" spc="0">
                <a:ln w="18415" cmpd="sng">
                  <a:noFill/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7344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B0659B-C6D7-4DCB-8004-3181F95AA842}" type="datetime1">
              <a:rPr lang="en-US"/>
              <a:pPr/>
              <a:t>12/10/2012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D301F0-37FA-4244-B1B1-9B045088A8B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834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239217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239217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0FB2E4-0089-47FB-AD38-C533264D270F}" type="datetime1">
              <a:rPr lang="en-US"/>
              <a:pPr/>
              <a:t>12/10/2012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0994B4-AC28-4C50-88E4-399283AA026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49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60835"/>
            <a:ext cx="3767328" cy="762000"/>
          </a:xfrm>
        </p:spPr>
        <p:txBody>
          <a:bodyPr anchor="b">
            <a:noAutofit/>
          </a:bodyPr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11973"/>
            <a:ext cx="3767328" cy="20817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60835"/>
            <a:ext cx="3767328" cy="762000"/>
          </a:xfrm>
        </p:spPr>
        <p:txBody>
          <a:bodyPr anchor="b">
            <a:noAutofit/>
          </a:bodyPr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11974"/>
            <a:ext cx="3767328" cy="208172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3C4043-4F0E-4D2D-8EC3-D03038AE0D66}" type="datetime1">
              <a:rPr lang="en-US"/>
              <a:pPr/>
              <a:t>12/10/2012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FA4AD6-7BEC-4656-AFA1-18487093F4A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558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90523"/>
            <a:ext cx="7656512" cy="144969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740971"/>
            <a:ext cx="7656512" cy="148436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53CC6EF2-1081-4E0C-9538-9E88130608C0}" type="datetime1">
              <a:rPr lang="en-US"/>
              <a:pPr/>
              <a:t>12/10/2012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F7C54B65-FCFB-4435-9A95-2B0F1C3D8F5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08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120763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675243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120762"/>
            <a:ext cx="3767328" cy="309467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E8025F28-4448-4AC4-9446-3850B41E3A48}" type="datetime1">
              <a:rPr lang="en-US"/>
              <a:pPr/>
              <a:t>12/10/2012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DB9E0C3-2716-40A1-9E07-0D1CE3D1922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514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980234"/>
            <a:ext cx="3767328" cy="145184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547935"/>
            <a:ext cx="3767328" cy="141832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980234"/>
            <a:ext cx="3767328" cy="145184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547935"/>
            <a:ext cx="3767328" cy="141832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31546839-841D-4CA2-AD18-1F91B0A08735}" type="datetime1">
              <a:rPr lang="en-US"/>
              <a:pPr/>
              <a:t>12/10/2012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820C20A6-E24C-4E4C-9B4A-C96FB7EFB70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79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89D774-1709-4E04-9AFD-295248C16CFD}" type="datetime1">
              <a:rPr lang="en-US"/>
              <a:pPr/>
              <a:t>12/10/2012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3356EC8-FB46-446E-80DB-663422F7589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420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5453D1-84E9-42DF-807A-A40566CFA274}" type="datetime1">
              <a:rPr lang="en-US"/>
              <a:pPr/>
              <a:t>12/10/2012</a:t>
            </a:fld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953EF7-36BF-420A-B644-CD8BD8F5FE2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758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39775" y="2430463"/>
            <a:ext cx="7662863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29138" y="6229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rgbClr val="7F7F7F"/>
                </a:solidFill>
              </a:defRPr>
            </a:lvl1pPr>
          </a:lstStyle>
          <a:p>
            <a:fld id="{1ABC20D1-2652-4B83-97F2-B5CB6EFC3D99}" type="datetime1">
              <a:rPr lang="en-US"/>
              <a:pPr/>
              <a:t>12/10/2012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80200" y="6229350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7F7F7F"/>
                </a:solidFill>
              </a:defRPr>
            </a:lvl1pPr>
          </a:lstStyle>
          <a:p>
            <a:fld id="{95B066D4-E7B9-4C77-95D3-16A74D4DA7D7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29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137275"/>
            <a:ext cx="207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 descr="Cow-Paddock2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5808663"/>
            <a:ext cx="1573212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11150"/>
            <a:ext cx="8229600" cy="1363663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5808663"/>
            <a:ext cx="9144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9" r:id="rId1"/>
    <p:sldLayoutId id="2147484805" r:id="rId2"/>
    <p:sldLayoutId id="2147484806" r:id="rId3"/>
    <p:sldLayoutId id="2147484807" r:id="rId4"/>
    <p:sldLayoutId id="2147484808" r:id="rId5"/>
    <p:sldLayoutId id="2147484809" r:id="rId6"/>
    <p:sldLayoutId id="2147484810" r:id="rId7"/>
    <p:sldLayoutId id="2147484811" r:id="rId8"/>
    <p:sldLayoutId id="2147484812" r:id="rId9"/>
    <p:sldLayoutId id="2147484813" r:id="rId10"/>
    <p:sldLayoutId id="2147484814" r:id="rId11"/>
    <p:sldLayoutId id="2147484815" r:id="rId12"/>
    <p:sldLayoutId id="2147484816" r:id="rId13"/>
    <p:sldLayoutId id="2147484817" r:id="rId14"/>
    <p:sldLayoutId id="2147484818" r:id="rId15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59595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595959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595959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595959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595959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charset="0"/>
          <a:ea typeface="ＭＳ Ｐゴシック" charset="-128"/>
          <a:cs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charset="0"/>
          <a:ea typeface="ＭＳ Ｐゴシック" charset="-128"/>
          <a:cs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charset="0"/>
          <a:ea typeface="ＭＳ Ｐゴシック" charset="-128"/>
          <a:cs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ts val="2000"/>
        </a:spcBef>
        <a:spcAft>
          <a:spcPct val="0"/>
        </a:spcAft>
        <a:buClr>
          <a:srgbClr val="7F7F7F"/>
        </a:buClr>
        <a:buSzPct val="90000"/>
        <a:buFont typeface="Wingdings" charset="2"/>
        <a:buChar char=""/>
        <a:defRPr sz="2200" kern="1200">
          <a:solidFill>
            <a:srgbClr val="7F7F7F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336550" algn="l" rtl="0" eaLnBrk="1" fontAlgn="base" hangingPunct="1">
        <a:spcBef>
          <a:spcPts val="600"/>
        </a:spcBef>
        <a:spcAft>
          <a:spcPct val="0"/>
        </a:spcAft>
        <a:buClr>
          <a:srgbClr val="7F7F7F"/>
        </a:buClr>
        <a:buSzPct val="90000"/>
        <a:buFont typeface="Wingdings" charset="2"/>
        <a:buChar char=""/>
        <a:defRPr sz="2000" kern="1200">
          <a:solidFill>
            <a:srgbClr val="7F7F7F"/>
          </a:solidFill>
          <a:latin typeface="+mn-lt"/>
          <a:ea typeface="ＭＳ Ｐゴシック" charset="-128"/>
          <a:cs typeface="+mn-cs"/>
        </a:defRPr>
      </a:lvl2pPr>
      <a:lvl3pPr marL="1035050" indent="-349250" algn="l" rtl="0" eaLnBrk="1" fontAlgn="base" hangingPunct="1">
        <a:spcBef>
          <a:spcPts val="600"/>
        </a:spcBef>
        <a:spcAft>
          <a:spcPct val="0"/>
        </a:spcAft>
        <a:buClr>
          <a:srgbClr val="7F7F7F"/>
        </a:buClr>
        <a:buSzPct val="90000"/>
        <a:buFont typeface="Wingdings" charset="2"/>
        <a:buChar char=""/>
        <a:defRPr kern="1200">
          <a:solidFill>
            <a:srgbClr val="7F7F7F"/>
          </a:solidFill>
          <a:latin typeface="+mn-lt"/>
          <a:ea typeface="ＭＳ Ｐゴシック" charset="-128"/>
          <a:cs typeface="+mn-cs"/>
        </a:defRPr>
      </a:lvl3pPr>
      <a:lvl4pPr marL="1371600" indent="-336550" algn="l" rtl="0" eaLnBrk="1" fontAlgn="base" hangingPunct="1">
        <a:spcBef>
          <a:spcPts val="600"/>
        </a:spcBef>
        <a:spcAft>
          <a:spcPct val="0"/>
        </a:spcAft>
        <a:buClr>
          <a:srgbClr val="7F7F7F"/>
        </a:buClr>
        <a:buSzPct val="90000"/>
        <a:buFont typeface="Wingdings" charset="2"/>
        <a:buChar char=""/>
        <a:defRPr kern="1200">
          <a:solidFill>
            <a:srgbClr val="7F7F7F"/>
          </a:solidFill>
          <a:latin typeface="+mn-lt"/>
          <a:ea typeface="ＭＳ Ｐゴシック" charset="-128"/>
          <a:cs typeface="+mn-cs"/>
        </a:defRPr>
      </a:lvl4pPr>
      <a:lvl5pPr marL="1720850" indent="-349250" algn="l" rtl="0" eaLnBrk="1" fontAlgn="base" hangingPunct="1">
        <a:spcBef>
          <a:spcPts val="600"/>
        </a:spcBef>
        <a:spcAft>
          <a:spcPct val="0"/>
        </a:spcAft>
        <a:buClr>
          <a:srgbClr val="7F7F7F"/>
        </a:buClr>
        <a:buSzPct val="90000"/>
        <a:buFont typeface="Wingdings" charset="2"/>
        <a:buChar char=""/>
        <a:defRPr kern="1200">
          <a:solidFill>
            <a:srgbClr val="7F7F7F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137275"/>
            <a:ext cx="207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0" y="5808663"/>
            <a:ext cx="9144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0" r:id="rId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59595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595959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595959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595959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595959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Clr>
          <a:srgbClr val="7F7F7F"/>
        </a:buClr>
        <a:buSzPct val="90000"/>
        <a:buFont typeface="Wingdings" charset="2"/>
        <a:buChar char=""/>
        <a:defRPr sz="2200" kern="1200">
          <a:solidFill>
            <a:srgbClr val="7F7F7F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rgbClr val="7F7F7F"/>
        </a:buClr>
        <a:buSzPct val="90000"/>
        <a:buFont typeface="Wingdings" charset="2"/>
        <a:buChar char=""/>
        <a:defRPr sz="2000" kern="1200">
          <a:solidFill>
            <a:srgbClr val="7F7F7F"/>
          </a:solidFill>
          <a:latin typeface="+mn-lt"/>
          <a:ea typeface="ＭＳ Ｐゴシック" charset="-128"/>
          <a:cs typeface="+mn-cs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Clr>
          <a:srgbClr val="7F7F7F"/>
        </a:buClr>
        <a:buSzPct val="90000"/>
        <a:buFont typeface="Wingdings" charset="2"/>
        <a:buChar char=""/>
        <a:defRPr kern="1200">
          <a:solidFill>
            <a:srgbClr val="7F7F7F"/>
          </a:solidFill>
          <a:latin typeface="+mn-lt"/>
          <a:ea typeface="ＭＳ Ｐゴシック" charset="-128"/>
          <a:cs typeface="+mn-cs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Clr>
          <a:srgbClr val="7F7F7F"/>
        </a:buClr>
        <a:buSzPct val="90000"/>
        <a:buFont typeface="Wingdings" charset="2"/>
        <a:buChar char=""/>
        <a:defRPr kern="1200">
          <a:solidFill>
            <a:srgbClr val="7F7F7F"/>
          </a:solidFill>
          <a:latin typeface="+mn-lt"/>
          <a:ea typeface="ＭＳ Ｐゴシック" charset="-128"/>
          <a:cs typeface="+mn-cs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Clr>
          <a:srgbClr val="7F7F7F"/>
        </a:buClr>
        <a:buSzPct val="90000"/>
        <a:buFont typeface="Wingdings" charset="2"/>
        <a:buChar char=""/>
        <a:defRPr kern="1200">
          <a:solidFill>
            <a:srgbClr val="7F7F7F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768958"/>
            <a:ext cx="8228013" cy="1222017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Chatham Rise Phosphorite Mining – Impact Assessment Challenges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990975"/>
            <a:ext cx="8228013" cy="1066800"/>
          </a:xfrm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endParaRPr lang="en-US" sz="2400" dirty="0" smtClean="0">
              <a:ln>
                <a:noFill/>
              </a:ln>
              <a:solidFill>
                <a:srgbClr val="7F7F7F"/>
              </a:solidFill>
            </a:endParaRPr>
          </a:p>
          <a:p>
            <a:r>
              <a:rPr lang="en-US" sz="2000" dirty="0" smtClean="0">
                <a:ln>
                  <a:noFill/>
                </a:ln>
                <a:solidFill>
                  <a:srgbClr val="7F7F7F"/>
                </a:solidFill>
              </a:rPr>
              <a:t>Paul Kennedy and Carmen Taylor, Golder Associates (NZ) Limited</a:t>
            </a:r>
          </a:p>
          <a:p>
            <a:r>
              <a:rPr lang="en-US" sz="2000" dirty="0" smtClean="0">
                <a:ln>
                  <a:noFill/>
                </a:ln>
                <a:solidFill>
                  <a:srgbClr val="7F7F7F"/>
                </a:solidFill>
              </a:rPr>
              <a:t>Mike Patrick, CRP &amp; Resource and Environmental Management Ltd </a:t>
            </a:r>
            <a:endParaRPr lang="en-US" sz="2400" dirty="0" smtClean="0">
              <a:ln>
                <a:noFill/>
              </a:ln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195241"/>
            <a:ext cx="8229600" cy="744917"/>
          </a:xfrm>
        </p:spPr>
        <p:txBody>
          <a:bodyPr/>
          <a:lstStyle/>
          <a:p>
            <a:pPr eaLnBrk="1" hangingPunct="1"/>
            <a:r>
              <a:rPr lang="en-US" sz="3600" dirty="0" smtClean="0"/>
              <a:t>Key Project Work Elements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39775" y="940158"/>
            <a:ext cx="7662863" cy="3995535"/>
          </a:xfrm>
        </p:spPr>
        <p:txBody>
          <a:bodyPr/>
          <a:lstStyle/>
          <a:p>
            <a:pPr eaLnBrk="1" hangingPunct="1"/>
            <a:r>
              <a:rPr lang="en-US" dirty="0" smtClean="0"/>
              <a:t>CRP are working through two processes:</a:t>
            </a:r>
          </a:p>
          <a:p>
            <a:pPr lvl="1"/>
            <a:r>
              <a:rPr lang="en-US" dirty="0"/>
              <a:t>A Mining License Application to Crown Minerals</a:t>
            </a:r>
          </a:p>
          <a:p>
            <a:pPr lvl="1"/>
            <a:r>
              <a:rPr lang="en-US" dirty="0"/>
              <a:t>An Application for a ‘Permit’ to undertake mining on the continental shelf.</a:t>
            </a:r>
          </a:p>
          <a:p>
            <a:r>
              <a:rPr lang="en-US" dirty="0"/>
              <a:t>Environmental </a:t>
            </a:r>
            <a:r>
              <a:rPr lang="en-US" dirty="0" smtClean="0"/>
              <a:t>physical and </a:t>
            </a:r>
            <a:r>
              <a:rPr lang="en-US" dirty="0"/>
              <a:t>ecological field data </a:t>
            </a:r>
            <a:r>
              <a:rPr lang="en-US" dirty="0" smtClean="0"/>
              <a:t>collection, information reviews and assessments</a:t>
            </a:r>
          </a:p>
          <a:p>
            <a:pPr eaLnBrk="1" hangingPunct="1"/>
            <a:r>
              <a:rPr lang="en-US" dirty="0" smtClean="0"/>
              <a:t>Assessment of project infrastructure for mining and shore processing.</a:t>
            </a:r>
          </a:p>
          <a:p>
            <a:pPr eaLnBrk="1" hangingPunct="1"/>
            <a:r>
              <a:rPr lang="en-US" dirty="0" smtClean="0"/>
              <a:t>Assessment of effects including sediment dredging and disposal including modeling of sediment dispersal and sedimentation</a:t>
            </a:r>
          </a:p>
          <a:p>
            <a:pPr eaLnBrk="1" hangingPunct="1"/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10</a:t>
            </a:fld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2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744917"/>
          </a:xfrm>
        </p:spPr>
        <p:txBody>
          <a:bodyPr/>
          <a:lstStyle/>
          <a:p>
            <a:pPr eaLnBrk="1" hangingPunct="1"/>
            <a:r>
              <a:rPr lang="en-US" sz="3600" dirty="0" smtClean="0"/>
              <a:t>Physical Environment Work Elements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39775" y="1078738"/>
            <a:ext cx="7662863" cy="3995535"/>
          </a:xfrm>
        </p:spPr>
        <p:txBody>
          <a:bodyPr/>
          <a:lstStyle/>
          <a:p>
            <a:pPr eaLnBrk="1" hangingPunct="1"/>
            <a:r>
              <a:rPr lang="en-US" sz="1800" dirty="0" smtClean="0"/>
              <a:t>Wave </a:t>
            </a:r>
            <a:r>
              <a:rPr lang="en-US" sz="1800" dirty="0"/>
              <a:t> </a:t>
            </a:r>
            <a:r>
              <a:rPr lang="en-US" sz="1800" dirty="0" smtClean="0"/>
              <a:t>and climate environment (vessel)</a:t>
            </a:r>
          </a:p>
          <a:p>
            <a:pPr eaLnBrk="1" hangingPunct="1"/>
            <a:r>
              <a:rPr lang="en-US" sz="1800" dirty="0" smtClean="0"/>
              <a:t>Currents, tides (instrumentation deployment)</a:t>
            </a:r>
          </a:p>
          <a:p>
            <a:pPr eaLnBrk="1" hangingPunct="1"/>
            <a:r>
              <a:rPr lang="en-US" sz="1800" dirty="0" smtClean="0"/>
              <a:t>Water column properties (temperature, turbidity) (water column strings, seabed deployments)</a:t>
            </a:r>
          </a:p>
          <a:p>
            <a:pPr eaLnBrk="1" hangingPunct="1"/>
            <a:r>
              <a:rPr lang="en-US" sz="1800" dirty="0" smtClean="0"/>
              <a:t>Seabed characteristics </a:t>
            </a:r>
          </a:p>
          <a:p>
            <a:pPr lvl="1"/>
            <a:r>
              <a:rPr lang="en-US" sz="1800" dirty="0"/>
              <a:t>Sampling using grab and box cores</a:t>
            </a:r>
          </a:p>
          <a:p>
            <a:pPr lvl="1"/>
            <a:r>
              <a:rPr lang="en-US" sz="1800" dirty="0"/>
              <a:t>Geotechical data (CPTs etc</a:t>
            </a:r>
            <a:r>
              <a:rPr lang="en-US" sz="1800" dirty="0" smtClean="0"/>
              <a:t>.)</a:t>
            </a:r>
          </a:p>
          <a:p>
            <a:pPr lvl="1"/>
            <a:r>
              <a:rPr lang="en-US" sz="1800" dirty="0" smtClean="0"/>
              <a:t>Geophysical surveys (bathymetry, subsurface)</a:t>
            </a:r>
            <a:endParaRPr lang="en-US" sz="1800" dirty="0"/>
          </a:p>
          <a:p>
            <a:pPr eaLnBrk="1" hangingPunct="1"/>
            <a:r>
              <a:rPr lang="en-US" sz="1800" dirty="0" smtClean="0"/>
              <a:t>Seabed geology and geochemsitry</a:t>
            </a:r>
          </a:p>
          <a:p>
            <a:pPr eaLnBrk="1" hangingPunct="1"/>
            <a:r>
              <a:rPr lang="en-US" sz="1800" dirty="0" smtClean="0"/>
              <a:t>Assessment of sediment dredging and disposal including modeling of sediment dispersal and sedimentation</a:t>
            </a:r>
          </a:p>
          <a:p>
            <a:pPr eaLnBrk="1" hangingPunct="1"/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11</a:t>
            </a:fld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22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744917"/>
          </a:xfrm>
        </p:spPr>
        <p:txBody>
          <a:bodyPr/>
          <a:lstStyle/>
          <a:p>
            <a:pPr eaLnBrk="1" hangingPunct="1"/>
            <a:r>
              <a:rPr lang="en-US" sz="3200" dirty="0" smtClean="0"/>
              <a:t>Ecological &amp; Environmental  Work Elements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39775" y="1078738"/>
            <a:ext cx="7662863" cy="3995535"/>
          </a:xfrm>
        </p:spPr>
        <p:txBody>
          <a:bodyPr/>
          <a:lstStyle/>
          <a:p>
            <a:pPr eaLnBrk="1" hangingPunct="1"/>
            <a:r>
              <a:rPr lang="en-US" dirty="0" smtClean="0"/>
              <a:t>Key faunal groups; seabirds, marine mammals</a:t>
            </a:r>
          </a:p>
          <a:p>
            <a:pPr eaLnBrk="1" hangingPunct="1"/>
            <a:r>
              <a:rPr lang="en-US" dirty="0" smtClean="0"/>
              <a:t>Benthic infauna and </a:t>
            </a:r>
            <a:r>
              <a:rPr lang="en-US" dirty="0" err="1" smtClean="0"/>
              <a:t>epifauna</a:t>
            </a:r>
            <a:r>
              <a:rPr lang="en-US" dirty="0" smtClean="0"/>
              <a:t> </a:t>
            </a:r>
            <a:r>
              <a:rPr lang="en-US" dirty="0" smtClean="0"/>
              <a:t> (grab </a:t>
            </a:r>
            <a:r>
              <a:rPr lang="en-US" dirty="0" smtClean="0"/>
              <a:t>samples, photo survey, ROV)</a:t>
            </a:r>
          </a:p>
          <a:p>
            <a:pPr eaLnBrk="1" hangingPunct="1"/>
            <a:r>
              <a:rPr lang="en-US" dirty="0" smtClean="0"/>
              <a:t>Planktonic, pelagic biota</a:t>
            </a:r>
            <a:endParaRPr lang="en-US" dirty="0"/>
          </a:p>
          <a:p>
            <a:r>
              <a:rPr lang="en-US" dirty="0" smtClean="0"/>
              <a:t>Fisheries</a:t>
            </a:r>
          </a:p>
          <a:p>
            <a:pPr eaLnBrk="1" hangingPunct="1"/>
            <a:r>
              <a:rPr lang="en-US" dirty="0" smtClean="0"/>
              <a:t>Food chain interactions, dependencies</a:t>
            </a:r>
          </a:p>
          <a:p>
            <a:pPr eaLnBrk="1" hangingPunct="1"/>
            <a:r>
              <a:rPr lang="en-US" dirty="0" smtClean="0"/>
              <a:t>Water quality changes, sedimentation</a:t>
            </a:r>
          </a:p>
          <a:p>
            <a:pPr eaLnBrk="1" hangingPunct="1"/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12</a:t>
            </a:fld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2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770674"/>
          </a:xfrm>
        </p:spPr>
        <p:txBody>
          <a:bodyPr/>
          <a:lstStyle/>
          <a:p>
            <a:pPr eaLnBrk="1" hangingPunct="1"/>
            <a:r>
              <a:rPr lang="en-US" sz="3600" dirty="0" smtClean="0"/>
              <a:t>Research History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39775" y="1104495"/>
            <a:ext cx="7947025" cy="399553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/>
              <a:t>One of the most intensely studied parts of the NZ continental </a:t>
            </a:r>
            <a:r>
              <a:rPr lang="en-US" dirty="0" smtClean="0"/>
              <a:t>shelf, with work undertaken since 1952</a:t>
            </a:r>
            <a:endParaRPr lang="en-US" dirty="0" smtClean="0"/>
          </a:p>
          <a:p>
            <a:pPr eaLnBrk="1" hangingPunct="1"/>
            <a:r>
              <a:rPr lang="en-US" dirty="0" smtClean="0"/>
              <a:t>Sonne Cruise </a:t>
            </a:r>
            <a:r>
              <a:rPr lang="en-US" dirty="0" smtClean="0"/>
              <a:t>1978, Valdivia </a:t>
            </a:r>
            <a:r>
              <a:rPr lang="en-US" dirty="0" smtClean="0"/>
              <a:t>Cruise 1981</a:t>
            </a:r>
          </a:p>
          <a:p>
            <a:pPr eaLnBrk="1" hangingPunct="1"/>
            <a:r>
              <a:rPr lang="en-US" dirty="0" smtClean="0"/>
              <a:t>NIWA/MAF research cruises.</a:t>
            </a:r>
          </a:p>
          <a:p>
            <a:pPr marL="0" indent="0">
              <a:buNone/>
            </a:pPr>
            <a:r>
              <a:rPr lang="en-US" dirty="0" smtClean="0"/>
              <a:t>Recent NIWA/MAF work has included </a:t>
            </a:r>
          </a:p>
          <a:p>
            <a:r>
              <a:rPr lang="en-US" dirty="0" smtClean="0"/>
              <a:t>Water </a:t>
            </a:r>
            <a:r>
              <a:rPr lang="en-US" dirty="0"/>
              <a:t>column </a:t>
            </a:r>
            <a:r>
              <a:rPr lang="en-US" dirty="0" smtClean="0"/>
              <a:t>properties, phytoplankton</a:t>
            </a:r>
            <a:endParaRPr lang="en-US" dirty="0"/>
          </a:p>
          <a:p>
            <a:r>
              <a:rPr lang="en-US" dirty="0"/>
              <a:t>Fisheries effort, trawls, species</a:t>
            </a:r>
          </a:p>
          <a:p>
            <a:r>
              <a:rPr lang="en-US" dirty="0"/>
              <a:t>Seabed </a:t>
            </a:r>
            <a:r>
              <a:rPr lang="en-US" dirty="0" smtClean="0"/>
              <a:t>ecology, trophic </a:t>
            </a:r>
            <a:r>
              <a:rPr lang="en-US" dirty="0"/>
              <a:t>model</a:t>
            </a:r>
          </a:p>
          <a:p>
            <a:pPr eaLnBrk="1" hangingPunct="1"/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13</a:t>
            </a:fld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58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1150"/>
            <a:ext cx="8229600" cy="822191"/>
          </a:xfrm>
        </p:spPr>
        <p:txBody>
          <a:bodyPr/>
          <a:lstStyle/>
          <a:p>
            <a:r>
              <a:rPr lang="en-US" sz="3200" dirty="0" smtClean="0"/>
              <a:t>Sonne &amp; Valdivia Seabed Sampling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4BAFDD-9D5F-47D3-A2EC-15CF458E918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249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05333" y="1043189"/>
            <a:ext cx="7598003" cy="468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9156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513097"/>
          </a:xfrm>
        </p:spPr>
        <p:txBody>
          <a:bodyPr/>
          <a:lstStyle/>
          <a:p>
            <a:pPr eaLnBrk="1" hangingPunct="1"/>
            <a:r>
              <a:rPr lang="en-US" sz="3600" dirty="0" smtClean="0"/>
              <a:t>CST - Casts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39775" y="1078738"/>
            <a:ext cx="7662863" cy="3995535"/>
          </a:xfrm>
        </p:spPr>
        <p:txBody>
          <a:bodyPr/>
          <a:lstStyle/>
          <a:p>
            <a:pPr eaLnBrk="1" hangingPunct="1"/>
            <a:r>
              <a:rPr lang="en-US" sz="1800" dirty="0" smtClean="0"/>
              <a:t>Assessment of sediment dredging and disposal including modeling of sediment dispersal and sedimentation</a:t>
            </a:r>
          </a:p>
          <a:p>
            <a:pPr eaLnBrk="1" hangingPunct="1"/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15</a:t>
            </a:fld>
            <a:endParaRPr lang="en-US" sz="1100" dirty="0">
              <a:solidFill>
                <a:srgbClr val="7F7F7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8" y="824248"/>
            <a:ext cx="80772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1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95459" y="311152"/>
            <a:ext cx="7991341" cy="9381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Fisheries – Trawl Stations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16</a:t>
            </a:fld>
            <a:endParaRPr lang="en-US" sz="1100" dirty="0">
              <a:solidFill>
                <a:srgbClr val="7F7F7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2" y="901319"/>
            <a:ext cx="7534275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3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416676" y="311151"/>
            <a:ext cx="7270124" cy="719159"/>
          </a:xfrm>
        </p:spPr>
        <p:txBody>
          <a:bodyPr/>
          <a:lstStyle/>
          <a:p>
            <a:pPr eaLnBrk="1" hangingPunct="1"/>
            <a:r>
              <a:rPr lang="en-US" sz="2400" dirty="0" smtClean="0"/>
              <a:t>Oceans Survey 20/20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17</a:t>
            </a:fld>
            <a:endParaRPr lang="en-US" sz="1100" dirty="0">
              <a:solidFill>
                <a:srgbClr val="7F7F7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7" y="862685"/>
            <a:ext cx="7270123" cy="4856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56490" y="1030310"/>
            <a:ext cx="11397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 smtClean="0"/>
              <a:t>Multi-beam transects</a:t>
            </a:r>
          </a:p>
          <a:p>
            <a:endParaRPr lang="en-NZ" sz="1600" dirty="0"/>
          </a:p>
          <a:p>
            <a:r>
              <a:rPr lang="en-NZ" sz="1600" dirty="0" smtClean="0"/>
              <a:t>Benthic sample stations</a:t>
            </a:r>
          </a:p>
          <a:p>
            <a:endParaRPr lang="en-NZ" sz="1600" dirty="0"/>
          </a:p>
          <a:p>
            <a:endParaRPr lang="en-NZ" sz="1600" dirty="0" smtClean="0"/>
          </a:p>
          <a:p>
            <a:endParaRPr lang="en-NZ" sz="1600" dirty="0"/>
          </a:p>
        </p:txBody>
      </p:sp>
    </p:spTree>
    <p:extLst>
      <p:ext uri="{BB962C8B-B14F-4D97-AF65-F5344CB8AC3E}">
        <p14:creationId xmlns:p14="http://schemas.microsoft.com/office/powerpoint/2010/main" val="155588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053070" y="311151"/>
            <a:ext cx="2633730" cy="227750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Sea surface  </a:t>
            </a:r>
            <a:br>
              <a:rPr lang="en-US" sz="2400" dirty="0" smtClean="0"/>
            </a:br>
            <a:r>
              <a:rPr lang="en-US" sz="2400" dirty="0" smtClean="0"/>
              <a:t>temperature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18</a:t>
            </a:fld>
            <a:endParaRPr lang="en-US" sz="1100" dirty="0">
              <a:solidFill>
                <a:srgbClr val="7F7F7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8" y="311151"/>
            <a:ext cx="6223000" cy="530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3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770674"/>
          </a:xfrm>
        </p:spPr>
        <p:txBody>
          <a:bodyPr/>
          <a:lstStyle/>
          <a:p>
            <a:pPr eaLnBrk="1" hangingPunct="1"/>
            <a:r>
              <a:rPr lang="en-US" sz="3600" dirty="0" smtClean="0"/>
              <a:t>Current Research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39775" y="1104495"/>
            <a:ext cx="7947025" cy="399553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/>
              <a:t>Initial reviews undertaken on the basis of prior research </a:t>
            </a:r>
          </a:p>
          <a:p>
            <a:pPr marL="0" indent="0" eaLnBrk="1" hangingPunct="1">
              <a:buNone/>
            </a:pPr>
            <a:r>
              <a:rPr lang="en-US" dirty="0" smtClean="0"/>
              <a:t>Research priorities identified and four Voyages with Dorado </a:t>
            </a:r>
            <a:r>
              <a:rPr lang="en-US" dirty="0" smtClean="0"/>
              <a:t>Discovery </a:t>
            </a:r>
            <a:r>
              <a:rPr lang="en-US" dirty="0" smtClean="0"/>
              <a:t>undertaken in Dec 2011, Feb and March/April and April 2012:</a:t>
            </a:r>
          </a:p>
          <a:p>
            <a:pPr eaLnBrk="1" hangingPunct="1"/>
            <a:r>
              <a:rPr lang="en-US" dirty="0" smtClean="0"/>
              <a:t>Core site information (bathymetry, sediment structure)</a:t>
            </a:r>
          </a:p>
          <a:p>
            <a:pPr eaLnBrk="1" hangingPunct="1"/>
            <a:r>
              <a:rPr lang="en-US" dirty="0" smtClean="0"/>
              <a:t>Geotechnical information for mining ‘design’</a:t>
            </a:r>
          </a:p>
          <a:p>
            <a:pPr eaLnBrk="1" hangingPunct="1"/>
            <a:r>
              <a:rPr lang="en-US" dirty="0" smtClean="0"/>
              <a:t>Benthic ecology (R.O.V, high res photos, grab and core samples)</a:t>
            </a:r>
          </a:p>
          <a:p>
            <a:pPr eaLnBrk="1" hangingPunct="1"/>
            <a:r>
              <a:rPr lang="en-US" dirty="0" smtClean="0"/>
              <a:t>Sediment characteristics and phosphorite data</a:t>
            </a:r>
          </a:p>
          <a:p>
            <a:pPr eaLnBrk="1" hangingPunct="1"/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19</a:t>
            </a:fld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2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270457" y="1506827"/>
            <a:ext cx="7933385" cy="4172755"/>
          </a:xfrm>
        </p:spPr>
        <p:txBody>
          <a:bodyPr/>
          <a:lstStyle/>
          <a:p>
            <a:r>
              <a:rPr lang="en-US" dirty="0" smtClean="0"/>
              <a:t>Large scale marine developments are not common in New Zealand</a:t>
            </a:r>
          </a:p>
          <a:p>
            <a:r>
              <a:rPr lang="en-US" dirty="0" smtClean="0"/>
              <a:t>Historically this is dominated by </a:t>
            </a:r>
            <a:r>
              <a:rPr lang="en-US" dirty="0" smtClean="0"/>
              <a:t>oil </a:t>
            </a:r>
            <a:r>
              <a:rPr lang="en-US" dirty="0" smtClean="0"/>
              <a:t>&amp; </a:t>
            </a:r>
            <a:r>
              <a:rPr lang="en-US" dirty="0" smtClean="0"/>
              <a:t>gas </a:t>
            </a:r>
            <a:r>
              <a:rPr lang="en-US" dirty="0" smtClean="0"/>
              <a:t>field development on the continental shelf off Taranaki (Maui, </a:t>
            </a:r>
            <a:r>
              <a:rPr lang="en-US" dirty="0"/>
              <a:t>M</a:t>
            </a:r>
            <a:r>
              <a:rPr lang="en-US" dirty="0" smtClean="0"/>
              <a:t>aari, Tui etc.)</a:t>
            </a:r>
          </a:p>
          <a:p>
            <a:r>
              <a:rPr lang="en-US" dirty="0" smtClean="0"/>
              <a:t>Large scale dredging of port approaches (e.g., Auckland, Tauranga, Lyttelton, Dunedin).</a:t>
            </a:r>
          </a:p>
          <a:p>
            <a:r>
              <a:rPr lang="en-US" dirty="0" smtClean="0"/>
              <a:t>Large near-shore developments/projects such as Clifford Bay, Port reclamation and construction.</a:t>
            </a: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2</a:t>
            </a:fld>
            <a:endParaRPr lang="en-US" sz="1100" dirty="0">
              <a:solidFill>
                <a:srgbClr val="7F7F7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311151"/>
            <a:ext cx="8229600" cy="950980"/>
          </a:xfrm>
          <a:prstGeom prst="rect">
            <a:avLst/>
          </a:prstGeom>
          <a:noFill/>
          <a:ln w="31750" cap="flat" cmpd="sng" algn="ctr">
            <a:noFill/>
            <a:prstDash val="solid"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595959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600" dirty="0" smtClean="0"/>
              <a:t>Activity in the New Zealand CMA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770674"/>
          </a:xfrm>
        </p:spPr>
        <p:txBody>
          <a:bodyPr/>
          <a:lstStyle/>
          <a:p>
            <a:pPr eaLnBrk="1" hangingPunct="1"/>
            <a:r>
              <a:rPr lang="en-US" sz="3600" dirty="0" smtClean="0"/>
              <a:t>EIA Challenges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39775" y="1104495"/>
            <a:ext cx="7947025" cy="399553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/>
              <a:t>The first set of challenges arise in getting the information needed for preparing an EIA:</a:t>
            </a:r>
            <a:endParaRPr lang="en-US" dirty="0"/>
          </a:p>
          <a:p>
            <a:pPr eaLnBrk="1" hangingPunct="1"/>
            <a:r>
              <a:rPr lang="en-US" dirty="0" smtClean="0"/>
              <a:t>Distance and water depth</a:t>
            </a:r>
          </a:p>
          <a:p>
            <a:pPr eaLnBrk="1" hangingPunct="1"/>
            <a:r>
              <a:rPr lang="en-US" dirty="0" smtClean="0"/>
              <a:t>Sea state </a:t>
            </a:r>
          </a:p>
          <a:p>
            <a:pPr eaLnBrk="1" hangingPunct="1"/>
            <a:r>
              <a:rPr lang="en-US" dirty="0" smtClean="0"/>
              <a:t>Time – it takes over an hour to take a single grab or boxcore seabed samples, the R.O.V </a:t>
            </a:r>
            <a:r>
              <a:rPr lang="en-US" dirty="0" smtClean="0"/>
              <a:t> takes </a:t>
            </a:r>
            <a:r>
              <a:rPr lang="en-US" dirty="0" smtClean="0"/>
              <a:t>hours to launch and retrieve, and travels at 0.5 m/second .</a:t>
            </a:r>
          </a:p>
          <a:p>
            <a:pPr eaLnBrk="1" hangingPunct="1"/>
            <a:r>
              <a:rPr lang="en-US" dirty="0" smtClean="0"/>
              <a:t>Massive data evaluation (over 86,000 images) from DD cruise 2.</a:t>
            </a:r>
          </a:p>
          <a:p>
            <a:pPr eaLnBrk="1" hangingPunct="1"/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20</a:t>
            </a:fld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0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950980"/>
          </a:xfrm>
        </p:spPr>
        <p:txBody>
          <a:bodyPr/>
          <a:lstStyle/>
          <a:p>
            <a:pPr eaLnBrk="1" hangingPunct="1"/>
            <a:endParaRPr lang="en-US" sz="3600" dirty="0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39775" y="1400709"/>
            <a:ext cx="7662863" cy="3995535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21</a:t>
            </a:fld>
            <a:endParaRPr lang="en-US" sz="1100" dirty="0">
              <a:solidFill>
                <a:srgbClr val="7F7F7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55" y="164337"/>
            <a:ext cx="8384145" cy="558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0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95098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Ecology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22</a:t>
            </a:fld>
            <a:endParaRPr lang="en-US" sz="1100" dirty="0">
              <a:solidFill>
                <a:srgbClr val="7F7F7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" y="530418"/>
            <a:ext cx="6749000" cy="506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44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950980"/>
          </a:xfrm>
        </p:spPr>
        <p:txBody>
          <a:bodyPr/>
          <a:lstStyle/>
          <a:p>
            <a:pPr algn="l" eaLnBrk="1" hangingPunct="1"/>
            <a:r>
              <a:rPr lang="en-US" sz="3600" dirty="0" smtClean="0"/>
              <a:t>Seabed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23</a:t>
            </a:fld>
            <a:endParaRPr lang="en-US" sz="1100" dirty="0">
              <a:solidFill>
                <a:srgbClr val="7F7F7F"/>
              </a:solidFill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" t="5679" r="4852" b="5850"/>
          <a:stretch>
            <a:fillRect/>
          </a:stretch>
        </p:blipFill>
        <p:spPr bwMode="auto">
          <a:xfrm>
            <a:off x="3751407" y="178258"/>
            <a:ext cx="5221287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6021" r="4765" b="6870"/>
          <a:stretch>
            <a:fillRect/>
          </a:stretch>
        </p:blipFill>
        <p:spPr bwMode="auto">
          <a:xfrm>
            <a:off x="137956" y="2079290"/>
            <a:ext cx="5221288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1906654" y="5188085"/>
            <a:ext cx="2163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NZ" sz="2000" b="1" dirty="0"/>
              <a:t>New bathymetry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330176" y="1300007"/>
            <a:ext cx="206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NZ" sz="2000" b="1" dirty="0"/>
              <a:t>Old bathymetry</a:t>
            </a:r>
          </a:p>
        </p:txBody>
      </p:sp>
    </p:spTree>
    <p:extLst>
      <p:ext uri="{BB962C8B-B14F-4D97-AF65-F5344CB8AC3E}">
        <p14:creationId xmlns:p14="http://schemas.microsoft.com/office/powerpoint/2010/main" val="7467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950980"/>
          </a:xfrm>
        </p:spPr>
        <p:txBody>
          <a:bodyPr/>
          <a:lstStyle/>
          <a:p>
            <a:pPr algn="l" eaLnBrk="1" hangingPunct="1"/>
            <a:r>
              <a:rPr lang="en-US" sz="3600" dirty="0" smtClean="0"/>
              <a:t>	Seabed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24</a:t>
            </a:fld>
            <a:endParaRPr lang="en-US" sz="1100" dirty="0">
              <a:solidFill>
                <a:srgbClr val="7F7F7F"/>
              </a:solidFill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676272" y="539078"/>
            <a:ext cx="8010525" cy="5362575"/>
            <a:chOff x="708404" y="2464871"/>
            <a:chExt cx="8010525" cy="5362575"/>
          </a:xfrm>
        </p:grpSpPr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BEE8FF"/>
                </a:clrFrom>
                <a:clrTo>
                  <a:srgbClr val="BEE8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" t="9067" r="4897" b="8035"/>
            <a:stretch>
              <a:fillRect/>
            </a:stretch>
          </p:blipFill>
          <p:spPr bwMode="auto">
            <a:xfrm>
              <a:off x="708404" y="2464871"/>
              <a:ext cx="8010525" cy="536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2"/>
            <p:cNvSpPr txBox="1">
              <a:spLocks noChangeArrowheads="1"/>
            </p:cNvSpPr>
            <p:nvPr/>
          </p:nvSpPr>
          <p:spPr bwMode="auto">
            <a:xfrm>
              <a:off x="2195736" y="4274373"/>
              <a:ext cx="81522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NZ" sz="1200" dirty="0">
                  <a:solidFill>
                    <a:schemeClr val="tx2"/>
                  </a:solidFill>
                  <a:latin typeface="Arial Black" pitchFamily="34" charset="0"/>
                </a:rPr>
                <a:t>plateau</a:t>
              </a:r>
            </a:p>
          </p:txBody>
        </p:sp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7245732" y="5873712"/>
              <a:ext cx="81522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NZ" sz="1200" dirty="0">
                  <a:solidFill>
                    <a:schemeClr val="tx2"/>
                  </a:solidFill>
                  <a:latin typeface="Arial Black" pitchFamily="34" charset="0"/>
                </a:rPr>
                <a:t>plateau</a:t>
              </a:r>
            </a:p>
          </p:txBody>
        </p:sp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3971283" y="4150208"/>
              <a:ext cx="74238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NZ" sz="1200" dirty="0">
                  <a:solidFill>
                    <a:schemeClr val="tx2"/>
                  </a:solidFill>
                  <a:latin typeface="Arial Black" pitchFamily="34" charset="0"/>
                </a:rPr>
                <a:t>saddle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57200" y="526896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dirty="0">
                <a:latin typeface="+mn-lt"/>
              </a:rPr>
              <a:t>Multibeam swath bathymetry data</a:t>
            </a:r>
          </a:p>
        </p:txBody>
      </p:sp>
    </p:spTree>
    <p:extLst>
      <p:ext uri="{BB962C8B-B14F-4D97-AF65-F5344CB8AC3E}">
        <p14:creationId xmlns:p14="http://schemas.microsoft.com/office/powerpoint/2010/main" val="245779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1150"/>
            <a:ext cx="8229600" cy="641887"/>
          </a:xfrm>
        </p:spPr>
        <p:txBody>
          <a:bodyPr/>
          <a:lstStyle/>
          <a:p>
            <a:pPr algn="r" eaLnBrk="1" hangingPunct="1">
              <a:defRPr/>
            </a:pPr>
            <a:r>
              <a:rPr sz="3200" dirty="0"/>
              <a:t>Iceberg furrow</a:t>
            </a:r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BEE8FF"/>
              </a:clrFrom>
              <a:clrTo>
                <a:srgbClr val="BEE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t="6944" r="5408" b="6799"/>
          <a:stretch>
            <a:fillRect/>
          </a:stretch>
        </p:blipFill>
        <p:spPr bwMode="auto">
          <a:xfrm>
            <a:off x="206062" y="152492"/>
            <a:ext cx="7848340" cy="552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2"/>
          <p:cNvSpPr txBox="1">
            <a:spLocks noChangeArrowheads="1"/>
          </p:cNvSpPr>
          <p:nvPr/>
        </p:nvSpPr>
        <p:spPr bwMode="auto">
          <a:xfrm>
            <a:off x="4922994" y="1978294"/>
            <a:ext cx="1511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NZ" sz="1600" b="1" dirty="0">
                <a:solidFill>
                  <a:schemeClr val="tx2"/>
                </a:solidFill>
              </a:rPr>
              <a:t>bioturbation features</a:t>
            </a:r>
          </a:p>
        </p:txBody>
      </p:sp>
      <p:sp>
        <p:nvSpPr>
          <p:cNvPr id="14341" name="TextBox 3"/>
          <p:cNvSpPr txBox="1">
            <a:spLocks noChangeArrowheads="1"/>
          </p:cNvSpPr>
          <p:nvPr/>
        </p:nvSpPr>
        <p:spPr bwMode="auto">
          <a:xfrm rot="-1086556">
            <a:off x="3663413" y="1154583"/>
            <a:ext cx="13509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NZ" sz="1600" b="1" dirty="0">
                <a:solidFill>
                  <a:schemeClr val="tx2"/>
                </a:solidFill>
              </a:rPr>
              <a:t>lateral ridge</a:t>
            </a: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 rot="-1339638">
            <a:off x="3921483" y="3826279"/>
            <a:ext cx="1350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NZ" sz="1600" b="1" dirty="0">
                <a:solidFill>
                  <a:schemeClr val="tx2"/>
                </a:solidFill>
              </a:rPr>
              <a:t>lateral ridge</a:t>
            </a:r>
          </a:p>
        </p:txBody>
      </p:sp>
    </p:spTree>
    <p:extLst>
      <p:ext uri="{BB962C8B-B14F-4D97-AF65-F5344CB8AC3E}">
        <p14:creationId xmlns:p14="http://schemas.microsoft.com/office/powerpoint/2010/main" val="28063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BEE8FF"/>
              </a:clrFrom>
              <a:clrTo>
                <a:srgbClr val="BEE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"/>
          <a:stretch>
            <a:fillRect/>
          </a:stretch>
        </p:blipFill>
        <p:spPr bwMode="auto">
          <a:xfrm>
            <a:off x="3882131" y="1355566"/>
            <a:ext cx="4675746" cy="429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 descr="E:\CRP_120401\03 OPERATIONAL DATA\07 SAMPLING\NIWA\Best of\dive 6 (Box 3)\CRP-12-ROVS-018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404813"/>
            <a:ext cx="4344987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5724525" y="3662363"/>
            <a:ext cx="360363" cy="1428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4768715" y="5211706"/>
            <a:ext cx="360362" cy="14446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13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E:\CRP_120401\03 OPERATIONAL DATA\07 SAMPLING\NIWA\Best of\Bioturbation\pits, mounds, burrows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157" y="3092096"/>
            <a:ext cx="3575630" cy="268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2" descr="E:\CRP_120401\06 MAPS\CRP_March2012\Dive 006\CRP-12-ROVS-019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5" y="280112"/>
            <a:ext cx="3769508" cy="282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297"/>
            <a:ext cx="9144000" cy="269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3233738" y="5589588"/>
            <a:ext cx="1646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NZ" dirty="0">
                <a:solidFill>
                  <a:schemeClr val="bg1"/>
                </a:solidFill>
              </a:rPr>
              <a:t>pits &amp; burrows</a:t>
            </a:r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4996176" y="295272"/>
            <a:ext cx="2950089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NZ" dirty="0"/>
              <a:t>dense medium-sized nodules</a:t>
            </a:r>
          </a:p>
        </p:txBody>
      </p:sp>
    </p:spTree>
    <p:extLst>
      <p:ext uri="{BB962C8B-B14F-4D97-AF65-F5344CB8AC3E}">
        <p14:creationId xmlns:p14="http://schemas.microsoft.com/office/powerpoint/2010/main" val="131982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CRP_120401\06 MAPS\CRP_March2012\CRP_12_L14T-3-1_Ledges_MB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BEE8FF"/>
              </a:clrFrom>
              <a:clrTo>
                <a:srgbClr val="BEE8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5791" r="6709" b="7269"/>
          <a:stretch>
            <a:fillRect/>
          </a:stretch>
        </p:blipFill>
        <p:spPr bwMode="auto">
          <a:xfrm>
            <a:off x="58783" y="352336"/>
            <a:ext cx="5193957" cy="370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E:\CRP_120401\03 OPERATIONAL DATA\07 SAMPLING\NIWA\Best of\Echinoderms\Echinoid_Brisingid_Cup Coral_Anem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566" y="2491671"/>
            <a:ext cx="4176712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419475" y="328453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4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errud\Desktop\ChathamRise\For Reports\CRP_12_Final_Apr2012\CRP_12_FinalStatus_Apr2012_Overview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5" y="-21396"/>
            <a:ext cx="8152327" cy="576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16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978794"/>
            <a:ext cx="7933385" cy="4172755"/>
          </a:xfrm>
        </p:spPr>
        <p:txBody>
          <a:bodyPr/>
          <a:lstStyle/>
          <a:p>
            <a:r>
              <a:rPr lang="en-US" sz="1800" dirty="0" smtClean="0"/>
              <a:t>Internationally gravel and sand extraction in shallow waters is ‘common’</a:t>
            </a:r>
          </a:p>
          <a:p>
            <a:r>
              <a:rPr lang="en-US" sz="1800" dirty="0" smtClean="0"/>
              <a:t>Interest started in 1960s, due to pressure on resources.  Research and exploration includes polymetallic deposits, manganese and  sulfide deposits.  Today China, Japan and other countries showing significant interest</a:t>
            </a:r>
          </a:p>
          <a:p>
            <a:r>
              <a:rPr lang="en-US" sz="1800" dirty="0" smtClean="0"/>
              <a:t>Currently DeBeers mine diamonds </a:t>
            </a:r>
            <a:r>
              <a:rPr lang="en-US" sz="1800" dirty="0" smtClean="0"/>
              <a:t>off </a:t>
            </a:r>
            <a:r>
              <a:rPr lang="en-US" sz="1800" dirty="0" smtClean="0"/>
              <a:t>the coast of </a:t>
            </a:r>
            <a:r>
              <a:rPr lang="en-US" sz="1800" dirty="0"/>
              <a:t>N</a:t>
            </a:r>
            <a:r>
              <a:rPr lang="en-US" sz="1800" dirty="0" smtClean="0"/>
              <a:t>amibia.  Anglo-Gold/DeBeers have interests in other marine mining</a:t>
            </a:r>
          </a:p>
          <a:p>
            <a:r>
              <a:rPr lang="en-NZ" sz="1800" dirty="0" smtClean="0"/>
              <a:t>The Sandpiper phosphate project 120 km </a:t>
            </a:r>
            <a:r>
              <a:rPr lang="en-NZ" sz="1800" dirty="0"/>
              <a:t>off Walvis Bay </a:t>
            </a:r>
            <a:r>
              <a:rPr lang="en-NZ" sz="1800" dirty="0" smtClean="0"/>
              <a:t>on </a:t>
            </a:r>
            <a:r>
              <a:rPr lang="en-NZ" sz="1800" dirty="0"/>
              <a:t>the Namibian continental </a:t>
            </a:r>
            <a:r>
              <a:rPr lang="en-NZ" sz="1800" dirty="0" smtClean="0"/>
              <a:t>shelf is well advanced.  Water depths are at and deeper than 150 m.</a:t>
            </a:r>
            <a:endParaRPr lang="en-US" sz="1800" dirty="0" smtClean="0"/>
          </a:p>
          <a:p>
            <a:r>
              <a:rPr lang="en-US" sz="1800" dirty="0" smtClean="0"/>
              <a:t>Nautilus and Neptune Minerals exploration in the Pacific.  Nautilus was until very recently proposing to undertake mining (massive sulfides) at Solowara-1 in the Bismark Sea (PNG)  </a:t>
            </a:r>
            <a:endParaRPr lang="en-US" sz="1800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3</a:t>
            </a:fld>
            <a:endParaRPr lang="en-US" sz="1100" dirty="0">
              <a:solidFill>
                <a:srgbClr val="7F7F7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311151"/>
            <a:ext cx="8229600" cy="667643"/>
          </a:xfrm>
          <a:prstGeom prst="rect">
            <a:avLst/>
          </a:prstGeom>
          <a:noFill/>
          <a:ln w="31750" cap="flat" cmpd="sng" algn="ctr">
            <a:noFill/>
            <a:prstDash val="solid"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595959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600" dirty="0" smtClean="0"/>
              <a:t>Global Marine Environment</a:t>
            </a:r>
          </a:p>
        </p:txBody>
      </p:sp>
    </p:spTree>
    <p:extLst>
      <p:ext uri="{BB962C8B-B14F-4D97-AF65-F5344CB8AC3E}">
        <p14:creationId xmlns:p14="http://schemas.microsoft.com/office/powerpoint/2010/main" val="381540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8" y="192056"/>
            <a:ext cx="7804598" cy="551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57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2" y="154545"/>
            <a:ext cx="7379596" cy="553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0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95098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Legislative Framework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09" y="401304"/>
            <a:ext cx="6779682" cy="5084762"/>
          </a:xfrm>
        </p:spPr>
      </p:pic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32</a:t>
            </a:fld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3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16" y="101957"/>
            <a:ext cx="4130094" cy="55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1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DiscoveryMarch3\Grab sample test program\CRP Dive Stills\Dive 2\IMG_3957re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8" y="309092"/>
            <a:ext cx="7259512" cy="545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95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EEZ Act – Natural Resources Management Approach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39775" y="1684047"/>
            <a:ext cx="7662863" cy="3995535"/>
          </a:xfrm>
        </p:spPr>
        <p:txBody>
          <a:bodyPr/>
          <a:lstStyle/>
          <a:p>
            <a:pPr eaLnBrk="1" hangingPunct="1"/>
            <a:r>
              <a:rPr lang="en-US" dirty="0" smtClean="0"/>
              <a:t>Not dissimilar to RMA</a:t>
            </a:r>
          </a:p>
          <a:p>
            <a:pPr eaLnBrk="1" hangingPunct="1"/>
            <a:r>
              <a:rPr lang="en-US" dirty="0"/>
              <a:t>A</a:t>
            </a:r>
            <a:r>
              <a:rPr lang="en-US" dirty="0" smtClean="0"/>
              <a:t>pproach includes:</a:t>
            </a:r>
          </a:p>
          <a:p>
            <a:pPr lvl="1"/>
            <a:r>
              <a:rPr lang="en-US" dirty="0" smtClean="0"/>
              <a:t>Regulation will specify what activities are permitted, discretionary or prohibited.   Chatham Rise phosphorite mining will be discretionary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Marine consent must be sought for discretionary activities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Applications for marine consents </a:t>
            </a:r>
            <a:r>
              <a:rPr lang="en-US" dirty="0" smtClean="0">
                <a:solidFill>
                  <a:srgbClr val="00B050"/>
                </a:solidFill>
              </a:rPr>
              <a:t>require </a:t>
            </a:r>
            <a:r>
              <a:rPr lang="en-US" dirty="0" smtClean="0">
                <a:solidFill>
                  <a:srgbClr val="00B050"/>
                </a:solidFill>
              </a:rPr>
              <a:t>an impact assessment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EPA will process applications</a:t>
            </a:r>
          </a:p>
          <a:p>
            <a:pPr lvl="1"/>
            <a:r>
              <a:rPr lang="en-US" dirty="0" smtClean="0"/>
              <a:t>Applications will be publicly notified</a:t>
            </a:r>
          </a:p>
          <a:p>
            <a:pPr lvl="1"/>
            <a:r>
              <a:rPr lang="en-US" dirty="0" smtClean="0"/>
              <a:t>Decision appeal rights only on points of law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35</a:t>
            </a:fld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5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Legislation - EEZ Act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39775" y="1684047"/>
            <a:ext cx="7662863" cy="3995535"/>
          </a:xfrm>
        </p:spPr>
        <p:txBody>
          <a:bodyPr/>
          <a:lstStyle/>
          <a:p>
            <a:pPr eaLnBrk="1" hangingPunct="1"/>
            <a:r>
              <a:rPr lang="en-US" dirty="0" smtClean="0"/>
              <a:t>Purpose is to “</a:t>
            </a:r>
            <a:r>
              <a:rPr lang="en-US" i="1" dirty="0" smtClean="0"/>
              <a:t>promote the sustainable management of the natural resources “ </a:t>
            </a:r>
            <a:r>
              <a:rPr lang="en-US" dirty="0" smtClean="0"/>
              <a:t>of the EEZ and continental shelf (section 10(1))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Sustainable management  (section 10(2)) is defined in a manner similar to the Resource Management Act 1991 (RMA), except it does not include physical resources, communities, social and cultural well-being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36</a:t>
            </a:fld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5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EEZ Act – Impact Assessment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39775" y="1426469"/>
            <a:ext cx="7662863" cy="4265993"/>
          </a:xfrm>
        </p:spPr>
        <p:txBody>
          <a:bodyPr/>
          <a:lstStyle/>
          <a:p>
            <a:pPr eaLnBrk="1" hangingPunct="1"/>
            <a:r>
              <a:rPr lang="en-US" dirty="0" smtClean="0"/>
              <a:t>Section 39 identifies that impact assessment must include:</a:t>
            </a:r>
          </a:p>
          <a:p>
            <a:pPr lvl="1"/>
            <a:r>
              <a:rPr lang="en-US" dirty="0" smtClean="0"/>
              <a:t>Activity description</a:t>
            </a:r>
          </a:p>
          <a:p>
            <a:pPr lvl="1"/>
            <a:r>
              <a:rPr lang="en-US" dirty="0" smtClean="0"/>
              <a:t>Current state of the environment (attributes, values etc)</a:t>
            </a:r>
          </a:p>
          <a:p>
            <a:pPr lvl="1"/>
            <a:r>
              <a:rPr lang="en-US" dirty="0" smtClean="0"/>
              <a:t>Actual and potential </a:t>
            </a:r>
            <a:r>
              <a:rPr lang="en-US" dirty="0" smtClean="0">
                <a:solidFill>
                  <a:srgbClr val="00B050"/>
                </a:solidFill>
              </a:rPr>
              <a:t>effects</a:t>
            </a:r>
            <a:r>
              <a:rPr lang="en-US" dirty="0" smtClean="0"/>
              <a:t> on the environment, including ‘existing interests’</a:t>
            </a:r>
          </a:p>
          <a:p>
            <a:pPr lvl="1"/>
            <a:r>
              <a:rPr lang="en-US" dirty="0" smtClean="0"/>
              <a:t>Potential affected existing interests, consultation undertaken and any written approvals provided</a:t>
            </a:r>
          </a:p>
          <a:p>
            <a:pPr lvl="1"/>
            <a:r>
              <a:rPr lang="en-US" dirty="0" smtClean="0"/>
              <a:t>Alternative locations or methods</a:t>
            </a:r>
          </a:p>
          <a:p>
            <a:pPr lvl="1"/>
            <a:r>
              <a:rPr lang="en-US" dirty="0" smtClean="0"/>
              <a:t>Measures to avoid, remedy or mitigate adverse effects</a:t>
            </a:r>
            <a:endParaRPr lang="en-US" dirty="0"/>
          </a:p>
          <a:p>
            <a:r>
              <a:rPr lang="en-US" dirty="0" smtClean="0">
                <a:solidFill>
                  <a:srgbClr val="00B050"/>
                </a:solidFill>
              </a:rPr>
              <a:t>Reflects international impact assessment principles and the RMA’s requirements for AEEs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37</a:t>
            </a:fld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5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770674"/>
          </a:xfrm>
        </p:spPr>
        <p:txBody>
          <a:bodyPr/>
          <a:lstStyle/>
          <a:p>
            <a:pPr eaLnBrk="1" hangingPunct="1"/>
            <a:r>
              <a:rPr lang="en-US" sz="3600" dirty="0" smtClean="0"/>
              <a:t>EIA Assessment Framework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39775" y="1104495"/>
            <a:ext cx="7947025" cy="454933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/>
              <a:t>The Assessment has been undertaken as if it was a project within the CMA being processed through the normal RMA hearings processes</a:t>
            </a:r>
            <a:r>
              <a:rPr lang="en-US" dirty="0" smtClean="0"/>
              <a:t>.  The </a:t>
            </a:r>
            <a:r>
              <a:rPr lang="en-US" dirty="0"/>
              <a:t>Assessment is being carried out using </a:t>
            </a:r>
            <a:r>
              <a:rPr lang="en-US" dirty="0" smtClean="0"/>
              <a:t>other international principals </a:t>
            </a:r>
            <a:r>
              <a:rPr lang="en-US" dirty="0"/>
              <a:t>developed within frameworks such as:</a:t>
            </a:r>
          </a:p>
          <a:p>
            <a:pPr eaLnBrk="1" hangingPunct="1"/>
            <a:r>
              <a:rPr lang="en-US" sz="2000" dirty="0" smtClean="0"/>
              <a:t>The range of relevant New Zealand Acts (e.g., Conservation Act 1987, Marine Mammals protect Act 1978, NZ Biodiversity  Strategy) – and their interface with the new legislation</a:t>
            </a:r>
          </a:p>
          <a:p>
            <a:pPr eaLnBrk="1" hangingPunct="1"/>
            <a:r>
              <a:rPr lang="en-US" sz="2000" dirty="0" smtClean="0"/>
              <a:t>The range of international conventions: </a:t>
            </a:r>
          </a:p>
          <a:p>
            <a:pPr marL="720725" indent="-360363" eaLnBrk="1" hangingPunct="1"/>
            <a:r>
              <a:rPr lang="en-US" sz="2000" dirty="0" smtClean="0"/>
              <a:t>Marpol 73/78, Bonn Convention (migratory species), Rio Convention on biodiversity (1992)</a:t>
            </a:r>
          </a:p>
          <a:p>
            <a:pPr marL="720725" indent="-360363" eaLnBrk="1" hangingPunct="1"/>
            <a:r>
              <a:rPr lang="en-US" sz="2000" dirty="0" smtClean="0"/>
              <a:t>United nations Convention on the Law of the Sea (1982)</a:t>
            </a:r>
          </a:p>
          <a:p>
            <a:pPr eaLnBrk="1" hangingPunct="1"/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38</a:t>
            </a:fld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8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770674"/>
          </a:xfrm>
        </p:spPr>
        <p:txBody>
          <a:bodyPr/>
          <a:lstStyle/>
          <a:p>
            <a:pPr eaLnBrk="1" hangingPunct="1"/>
            <a:r>
              <a:rPr lang="en-US" sz="3600" dirty="0" smtClean="0"/>
              <a:t>EIA Assessment Framework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39775" y="1104495"/>
            <a:ext cx="7947025" cy="454933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1800" dirty="0"/>
              <a:t>The AEE will follow the guiding principals in - The International Marine Minerals Society Code for Environmental Management of Marine Mining (A set of environmental principals).   </a:t>
            </a:r>
            <a:r>
              <a:rPr lang="en-NZ" sz="1800" dirty="0" smtClean="0"/>
              <a:t>There </a:t>
            </a:r>
            <a:r>
              <a:rPr lang="en-NZ" sz="1800" dirty="0"/>
              <a:t>are 11 operating guidelines for companies who adopt the Environmental Code.  </a:t>
            </a:r>
            <a:r>
              <a:rPr lang="en-NZ" sz="1800" dirty="0" smtClean="0"/>
              <a:t>These are:</a:t>
            </a:r>
          </a:p>
          <a:p>
            <a:pPr lvl="0">
              <a:spcBef>
                <a:spcPts val="0"/>
              </a:spcBef>
            </a:pPr>
            <a:r>
              <a:rPr lang="en-NZ" sz="1800" dirty="0" smtClean="0"/>
              <a:t>Responsible </a:t>
            </a:r>
            <a:r>
              <a:rPr lang="en-NZ" sz="1800" dirty="0"/>
              <a:t>and Sustainable Development.</a:t>
            </a:r>
          </a:p>
          <a:p>
            <a:pPr lvl="0">
              <a:spcBef>
                <a:spcPts val="0"/>
              </a:spcBef>
            </a:pPr>
            <a:r>
              <a:rPr lang="en-NZ" sz="1800" dirty="0"/>
              <a:t>Environmentally Responsible Company/Entity Ethic.</a:t>
            </a:r>
          </a:p>
          <a:p>
            <a:pPr lvl="0">
              <a:spcBef>
                <a:spcPts val="0"/>
              </a:spcBef>
            </a:pPr>
            <a:r>
              <a:rPr lang="en-NZ" sz="1800" dirty="0"/>
              <a:t>Community Partnership.</a:t>
            </a:r>
          </a:p>
          <a:p>
            <a:pPr lvl="0">
              <a:spcBef>
                <a:spcPts val="0"/>
              </a:spcBef>
            </a:pPr>
            <a:r>
              <a:rPr lang="en-NZ" sz="1800" dirty="0"/>
              <a:t>Environmental Risk Management.</a:t>
            </a:r>
          </a:p>
          <a:p>
            <a:pPr lvl="0">
              <a:spcBef>
                <a:spcPts val="0"/>
              </a:spcBef>
            </a:pPr>
            <a:r>
              <a:rPr lang="en-NZ" sz="1800" dirty="0"/>
              <a:t>Integrated Environmental Management.</a:t>
            </a:r>
          </a:p>
          <a:p>
            <a:pPr lvl="0">
              <a:spcBef>
                <a:spcPts val="0"/>
              </a:spcBef>
            </a:pPr>
            <a:r>
              <a:rPr lang="en-NZ" sz="1800" dirty="0"/>
              <a:t>Company / Entity Environmental Performance Targets.</a:t>
            </a:r>
          </a:p>
          <a:p>
            <a:pPr lvl="0">
              <a:spcBef>
                <a:spcPts val="0"/>
              </a:spcBef>
            </a:pPr>
            <a:r>
              <a:rPr lang="en-NZ" sz="1800" dirty="0"/>
              <a:t>Review, Improvement and Updating of Environmental Policies and Standards.</a:t>
            </a:r>
          </a:p>
          <a:p>
            <a:pPr lvl="0">
              <a:spcBef>
                <a:spcPts val="0"/>
              </a:spcBef>
            </a:pPr>
            <a:r>
              <a:rPr lang="en-NZ" sz="1800" dirty="0"/>
              <a:t>Rehabilitation and Decommissioning.</a:t>
            </a:r>
          </a:p>
          <a:p>
            <a:pPr lvl="0">
              <a:spcBef>
                <a:spcPts val="0"/>
              </a:spcBef>
            </a:pPr>
            <a:r>
              <a:rPr lang="en-NZ" sz="1800" dirty="0"/>
              <a:t>Reporting and Documentation.</a:t>
            </a:r>
          </a:p>
          <a:p>
            <a:pPr lvl="0">
              <a:spcBef>
                <a:spcPts val="0"/>
              </a:spcBef>
            </a:pPr>
            <a:r>
              <a:rPr lang="en-NZ" sz="1800" dirty="0"/>
              <a:t>Environmental Data Collection, Exchange and Archiving.</a:t>
            </a:r>
          </a:p>
          <a:p>
            <a:pPr lvl="0">
              <a:spcBef>
                <a:spcPts val="0"/>
              </a:spcBef>
            </a:pPr>
            <a:r>
              <a:rPr lang="en-NZ" sz="1800" dirty="0"/>
              <a:t>Performance Reviews.</a:t>
            </a:r>
          </a:p>
          <a:p>
            <a:pPr eaLnBrk="1" hangingPunct="1"/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39</a:t>
            </a:fld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9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270457" y="1506827"/>
            <a:ext cx="7933385" cy="4172755"/>
          </a:xfrm>
        </p:spPr>
        <p:txBody>
          <a:bodyPr/>
          <a:lstStyle/>
          <a:p>
            <a:r>
              <a:rPr lang="en-US" dirty="0" smtClean="0"/>
              <a:t>In NZ, sand mining in the near-shore (e.g., Pakari, Kaipara) for sand supplies</a:t>
            </a:r>
          </a:p>
          <a:p>
            <a:r>
              <a:rPr lang="en-US" dirty="0" smtClean="0"/>
              <a:t>TTR Resources and </a:t>
            </a:r>
            <a:r>
              <a:rPr lang="en-US" dirty="0" smtClean="0"/>
              <a:t>others </a:t>
            </a:r>
            <a:r>
              <a:rPr lang="en-US" dirty="0" smtClean="0"/>
              <a:t>are exploring </a:t>
            </a:r>
            <a:r>
              <a:rPr lang="en-US" dirty="0" smtClean="0"/>
              <a:t>for iron </a:t>
            </a:r>
            <a:r>
              <a:rPr lang="en-US" dirty="0" smtClean="0"/>
              <a:t>sands along the coast of the West Coast of the North Island (&lt;100 m)</a:t>
            </a:r>
          </a:p>
          <a:p>
            <a:r>
              <a:rPr lang="en-US" dirty="0"/>
              <a:t>There is massive sulfide deposit interest in the Kermadec Trench</a:t>
            </a:r>
          </a:p>
          <a:p>
            <a:r>
              <a:rPr lang="en-US" dirty="0" smtClean="0"/>
              <a:t>The CRP Chatham Rise proposal is the only deep water non-metallic resource being advanced in this part of the world </a:t>
            </a: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4</a:t>
            </a:fld>
            <a:endParaRPr lang="en-US" sz="1100" dirty="0">
              <a:solidFill>
                <a:srgbClr val="7F7F7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311151"/>
            <a:ext cx="8229600" cy="950980"/>
          </a:xfrm>
          <a:prstGeom prst="rect">
            <a:avLst/>
          </a:prstGeom>
          <a:noFill/>
          <a:ln w="31750" cap="flat" cmpd="sng" algn="ctr">
            <a:noFill/>
            <a:prstDash val="solid"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595959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600" dirty="0"/>
              <a:t>Activity in the </a:t>
            </a:r>
            <a:r>
              <a:rPr lang="en-US" sz="3600" dirty="0" smtClean="0"/>
              <a:t>New Zealand CMA</a:t>
            </a:r>
          </a:p>
        </p:txBody>
      </p:sp>
    </p:spTree>
    <p:extLst>
      <p:ext uri="{BB962C8B-B14F-4D97-AF65-F5344CB8AC3E}">
        <p14:creationId xmlns:p14="http://schemas.microsoft.com/office/powerpoint/2010/main" val="194311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770674"/>
          </a:xfrm>
        </p:spPr>
        <p:txBody>
          <a:bodyPr/>
          <a:lstStyle/>
          <a:p>
            <a:pPr eaLnBrk="1" hangingPunct="1"/>
            <a:r>
              <a:rPr lang="en-US" sz="3600" dirty="0" smtClean="0"/>
              <a:t>The Project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39775" y="1104495"/>
            <a:ext cx="7947025" cy="454933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NZ" sz="2400" dirty="0" smtClean="0"/>
              <a:t>How will mining occur?</a:t>
            </a:r>
          </a:p>
          <a:p>
            <a:pPr lvl="0">
              <a:spcBef>
                <a:spcPts val="0"/>
              </a:spcBef>
            </a:pPr>
            <a:r>
              <a:rPr lang="en-NZ" sz="2400" dirty="0" smtClean="0"/>
              <a:t>What will be mined?</a:t>
            </a:r>
          </a:p>
          <a:p>
            <a:pPr lvl="0">
              <a:spcBef>
                <a:spcPts val="0"/>
              </a:spcBef>
            </a:pPr>
            <a:r>
              <a:rPr lang="en-NZ" sz="2400" dirty="0" smtClean="0"/>
              <a:t>What will be returned to the seabed?</a:t>
            </a:r>
          </a:p>
          <a:p>
            <a:pPr lvl="0">
              <a:spcBef>
                <a:spcPts val="0"/>
              </a:spcBef>
            </a:pPr>
            <a:r>
              <a:rPr lang="en-NZ" sz="2400" dirty="0" smtClean="0"/>
              <a:t>Development of a mining plan</a:t>
            </a:r>
          </a:p>
          <a:p>
            <a:pPr lvl="0">
              <a:spcBef>
                <a:spcPts val="0"/>
              </a:spcBef>
            </a:pPr>
            <a:r>
              <a:rPr lang="en-NZ" sz="2400" dirty="0" smtClean="0"/>
              <a:t>What is the fate of the disposed sediment, in terms of sedimentation and dispersal?</a:t>
            </a:r>
          </a:p>
          <a:p>
            <a:pPr lvl="0">
              <a:spcBef>
                <a:spcPts val="0"/>
              </a:spcBef>
            </a:pPr>
            <a:r>
              <a:rPr lang="en-NZ" sz="2400" dirty="0" smtClean="0"/>
              <a:t>How does the project impact upon the natural environment of the Rise?</a:t>
            </a:r>
          </a:p>
          <a:p>
            <a:pPr lvl="0">
              <a:spcBef>
                <a:spcPts val="0"/>
              </a:spcBef>
            </a:pPr>
            <a:r>
              <a:rPr lang="en-NZ" sz="2400" dirty="0" smtClean="0"/>
              <a:t>How does the project impact upon commercial resources (e.g., fisheries</a:t>
            </a:r>
            <a:r>
              <a:rPr lang="en-NZ" sz="2400" dirty="0" smtClean="0"/>
              <a:t>)?</a:t>
            </a:r>
            <a:endParaRPr lang="en-NZ" sz="2400" dirty="0" smtClean="0"/>
          </a:p>
          <a:p>
            <a:pPr lvl="0">
              <a:spcBef>
                <a:spcPts val="0"/>
              </a:spcBef>
            </a:pPr>
            <a:r>
              <a:rPr lang="en-NZ" sz="2400" dirty="0" smtClean="0"/>
              <a:t>What mitigation and monitoring will be </a:t>
            </a:r>
            <a:r>
              <a:rPr lang="en-NZ" sz="2400" dirty="0" smtClean="0"/>
              <a:t>undertaken?</a:t>
            </a:r>
            <a:endParaRPr lang="en-NZ" sz="2400" dirty="0" smtClean="0"/>
          </a:p>
          <a:p>
            <a:pPr marL="0" lvl="0" indent="0">
              <a:spcBef>
                <a:spcPts val="0"/>
              </a:spcBef>
              <a:buNone/>
            </a:pPr>
            <a:endParaRPr lang="en-NZ" sz="2400" dirty="0"/>
          </a:p>
          <a:p>
            <a:pPr eaLnBrk="1" hangingPunct="1"/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40</a:t>
            </a:fld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0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My Documents\RF Associates\Chatham Rise\Queen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94" y="1270961"/>
            <a:ext cx="699135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1169920"/>
          </a:xfrm>
        </p:spPr>
        <p:txBody>
          <a:bodyPr/>
          <a:lstStyle/>
          <a:p>
            <a:pPr>
              <a:defRPr/>
            </a:pPr>
            <a:r>
              <a:rPr lang="en-NZ" sz="3200" dirty="0" smtClean="0"/>
              <a:t>Project Design Concept</a:t>
            </a:r>
            <a:br>
              <a:rPr lang="en-NZ" sz="3200" dirty="0" smtClean="0"/>
            </a:br>
            <a:r>
              <a:rPr sz="2800" dirty="0" smtClean="0"/>
              <a:t>Conventional trailing suction hopper dredge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9255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1" y="311150"/>
            <a:ext cx="3045853" cy="4883150"/>
          </a:xfrm>
        </p:spPr>
        <p:txBody>
          <a:bodyPr anchor="t"/>
          <a:lstStyle/>
          <a:p>
            <a:pPr algn="l"/>
            <a:r>
              <a:rPr lang="en-NZ" sz="3200" dirty="0" smtClean="0"/>
              <a:t>Project </a:t>
            </a:r>
            <a:r>
              <a:rPr lang="en-NZ" sz="3200" dirty="0"/>
              <a:t>Design </a:t>
            </a:r>
            <a:r>
              <a:rPr lang="en-NZ" sz="3200" dirty="0" smtClean="0"/>
              <a:t/>
            </a:r>
            <a:br>
              <a:rPr lang="en-NZ" sz="3200" dirty="0" smtClean="0"/>
            </a:br>
            <a:r>
              <a:rPr lang="en-NZ" sz="3200" dirty="0" smtClean="0"/>
              <a:t>Concept</a:t>
            </a:r>
            <a:br>
              <a:rPr lang="en-NZ" sz="3200" dirty="0" smtClean="0"/>
            </a:br>
            <a:r>
              <a:rPr lang="en-NZ" sz="3200" dirty="0"/>
              <a:t/>
            </a:r>
            <a:br>
              <a:rPr lang="en-NZ" sz="3200" dirty="0"/>
            </a:br>
            <a:r>
              <a:rPr lang="en-NZ" sz="2800" dirty="0" smtClean="0"/>
              <a:t>Flexible dredge</a:t>
            </a:r>
            <a:br>
              <a:rPr lang="en-NZ" sz="2800" dirty="0" smtClean="0"/>
            </a:br>
            <a:r>
              <a:rPr lang="en-NZ" sz="2800" dirty="0" smtClean="0"/>
              <a:t>head and riser</a:t>
            </a:r>
            <a:br>
              <a:rPr lang="en-NZ" sz="2800" dirty="0" smtClean="0"/>
            </a:br>
            <a:r>
              <a:rPr lang="en-NZ" sz="2800" dirty="0" smtClean="0"/>
              <a:t>and </a:t>
            </a:r>
            <a:br>
              <a:rPr lang="en-NZ" sz="2800" dirty="0" smtClean="0"/>
            </a:br>
            <a:r>
              <a:rPr lang="en-NZ" sz="2800" dirty="0" smtClean="0"/>
              <a:t>sinker system </a:t>
            </a:r>
            <a:br>
              <a:rPr lang="en-NZ" sz="2800" dirty="0" smtClean="0"/>
            </a:br>
            <a:r>
              <a:rPr lang="en-NZ" sz="2800" dirty="0" smtClean="0"/>
              <a:t>with disposal at seabed</a:t>
            </a:r>
            <a:endParaRPr lang="en-US" sz="2800" dirty="0" smtClean="0"/>
          </a:p>
        </p:txBody>
      </p:sp>
      <p:sp>
        <p:nvSpPr>
          <p:cNvPr id="2560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2325" y="2260600"/>
            <a:ext cx="3767138" cy="7620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5606" name="Content Placeholder 5"/>
          <p:cNvSpPr>
            <a:spLocks noGrp="1"/>
          </p:cNvSpPr>
          <p:nvPr>
            <p:ph sz="quarter" idx="4"/>
          </p:nvPr>
        </p:nvSpPr>
        <p:spPr>
          <a:xfrm>
            <a:off x="4632325" y="3111500"/>
            <a:ext cx="3767138" cy="2082800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5607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1ADF10D-1BBA-4818-9B98-15D68EE68AA3}" type="slidenum">
              <a:rPr lang="en-US" sz="1100">
                <a:solidFill>
                  <a:srgbClr val="7F7F7F"/>
                </a:solidFill>
              </a:rPr>
              <a:pPr eaLnBrk="1" hangingPunct="1"/>
              <a:t>42</a:t>
            </a:fld>
            <a:endParaRPr lang="en-US" sz="1100" dirty="0">
              <a:solidFill>
                <a:srgbClr val="7F7F7F"/>
              </a:solidFill>
            </a:endParaRPr>
          </a:p>
        </p:txBody>
      </p:sp>
      <p:pic>
        <p:nvPicPr>
          <p:cNvPr id="8" name="Picture 0" descr="Overall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" r="4762"/>
          <a:stretch>
            <a:fillRect/>
          </a:stretch>
        </p:blipFill>
        <p:spPr bwMode="auto">
          <a:xfrm>
            <a:off x="3173681" y="416081"/>
            <a:ext cx="5618183" cy="530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6019" y="311151"/>
            <a:ext cx="4374950" cy="693402"/>
          </a:xfrm>
        </p:spPr>
        <p:txBody>
          <a:bodyPr/>
          <a:lstStyle/>
          <a:p>
            <a:pPr eaLnBrk="1" hangingPunct="1">
              <a:defRPr/>
            </a:pPr>
            <a:r>
              <a:rPr lang="en-NZ" sz="3600" dirty="0" smtClean="0"/>
              <a:t>On-board Processing</a:t>
            </a:r>
            <a:endParaRPr sz="3600" dirty="0"/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118" y="3040520"/>
            <a:ext cx="4390332" cy="263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2" y="188421"/>
            <a:ext cx="4287837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Box 2"/>
          <p:cNvSpPr txBox="1">
            <a:spLocks noChangeArrowheads="1"/>
          </p:cNvSpPr>
          <p:nvPr/>
        </p:nvSpPr>
        <p:spPr bwMode="auto">
          <a:xfrm>
            <a:off x="7227888" y="3284538"/>
            <a:ext cx="14478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NZ" sz="1200" dirty="0"/>
              <a:t>Photos: S. Nielsen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2" y="3040520"/>
            <a:ext cx="3541689" cy="264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818419" y="1300678"/>
            <a:ext cx="4374950" cy="693402"/>
          </a:xfrm>
          <a:prstGeom prst="rect">
            <a:avLst/>
          </a:prstGeom>
          <a:noFill/>
          <a:ln w="31750" cap="flat" cmpd="sng" algn="ctr">
            <a:noFill/>
            <a:prstDash val="solid"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595959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NZ" sz="2800" b="0" dirty="0" smtClean="0"/>
              <a:t>Material &gt;2 mm retained</a:t>
            </a:r>
            <a:endParaRPr lang="en-NZ" sz="2800" b="0" dirty="0"/>
          </a:p>
        </p:txBody>
      </p:sp>
    </p:spTree>
    <p:extLst>
      <p:ext uri="{BB962C8B-B14F-4D97-AF65-F5344CB8AC3E}">
        <p14:creationId xmlns:p14="http://schemas.microsoft.com/office/powerpoint/2010/main" val="132087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616128"/>
          </a:xfrm>
        </p:spPr>
        <p:txBody>
          <a:bodyPr/>
          <a:lstStyle/>
          <a:p>
            <a:pPr eaLnBrk="1" hangingPunct="1"/>
            <a:r>
              <a:rPr lang="en-US" sz="3600" dirty="0" smtClean="0"/>
              <a:t>Challenging Practice &amp; Science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39775" y="949949"/>
            <a:ext cx="7947025" cy="399553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/>
              <a:t>The second set of challenges include:</a:t>
            </a:r>
            <a:endParaRPr lang="en-US" dirty="0"/>
          </a:p>
          <a:p>
            <a:pPr eaLnBrk="1" hangingPunct="1"/>
            <a:r>
              <a:rPr lang="en-US" dirty="0" smtClean="0"/>
              <a:t>Preparing an EIA while new environmental management legislation is ‘evolving’</a:t>
            </a:r>
          </a:p>
          <a:p>
            <a:pPr eaLnBrk="1" hangingPunct="1"/>
            <a:r>
              <a:rPr lang="en-US" dirty="0" smtClean="0"/>
              <a:t>Developing the science and information to provide the information required by the Legislation when the Rules aren’t developed.</a:t>
            </a:r>
          </a:p>
          <a:p>
            <a:r>
              <a:rPr lang="en-US" dirty="0" smtClean="0"/>
              <a:t>Undertaking consultation and stakeholder engagement within a legislative environment that all parties are learning about  </a:t>
            </a:r>
          </a:p>
          <a:p>
            <a:r>
              <a:rPr lang="en-US" dirty="0" smtClean="0"/>
              <a:t>Understanding </a:t>
            </a:r>
            <a:r>
              <a:rPr lang="en-US" dirty="0"/>
              <a:t>and communicating the issues relevant to the project as many stakeholders distract from real issues to red herrings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44</a:t>
            </a:fld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0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770674"/>
          </a:xfrm>
        </p:spPr>
        <p:txBody>
          <a:bodyPr/>
          <a:lstStyle/>
          <a:p>
            <a:pPr eaLnBrk="1" hangingPunct="1"/>
            <a:r>
              <a:rPr lang="en-US" sz="3600" dirty="0" smtClean="0"/>
              <a:t>Challenging Practice &amp; Science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39775" y="1104495"/>
            <a:ext cx="7947025" cy="399553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/>
              <a:t>Delivering an EIA with quality science – many  projects battle the issue of technical adequacy:</a:t>
            </a:r>
            <a:endParaRPr lang="en-US" dirty="0"/>
          </a:p>
          <a:p>
            <a:pPr eaLnBrk="1" hangingPunct="1"/>
            <a:r>
              <a:rPr lang="en-US" dirty="0" smtClean="0"/>
              <a:t>Developing an understanding of the seabed environment</a:t>
            </a:r>
          </a:p>
          <a:p>
            <a:pPr eaLnBrk="1" hangingPunct="1"/>
            <a:r>
              <a:rPr lang="en-US" dirty="0" smtClean="0"/>
              <a:t>Mapping habitat and developing a mine plan that meshes </a:t>
            </a:r>
          </a:p>
          <a:p>
            <a:pPr eaLnBrk="1" hangingPunct="1"/>
            <a:r>
              <a:rPr lang="en-US" dirty="0" smtClean="0"/>
              <a:t>Understanding recolonisation and sedimentation</a:t>
            </a:r>
          </a:p>
          <a:p>
            <a:pPr eaLnBrk="1" hangingPunct="1"/>
            <a:r>
              <a:rPr lang="en-US" dirty="0" smtClean="0"/>
              <a:t>Understanding how the various components of the Rise ecosystem interact</a:t>
            </a:r>
          </a:p>
          <a:p>
            <a:pPr eaLnBrk="1" hangingPunct="1"/>
            <a:r>
              <a:rPr lang="en-US" dirty="0" smtClean="0"/>
              <a:t>Where issues are complex using best science to provide answers to questions and using peer review to ensure science is maintained at its best.</a:t>
            </a:r>
          </a:p>
          <a:p>
            <a:pPr eaLnBrk="1" hangingPunct="1"/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45</a:t>
            </a:fld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9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2" y="311242"/>
            <a:ext cx="7874604" cy="5351586"/>
          </a:xfrm>
        </p:spPr>
      </p:pic>
      <p:sp>
        <p:nvSpPr>
          <p:cNvPr id="2458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5DB611E-FE01-4080-BCC4-72754EDC7214}" type="slidenum">
              <a:rPr lang="en-US" sz="1100">
                <a:solidFill>
                  <a:srgbClr val="7F7F7F"/>
                </a:solidFill>
              </a:rPr>
              <a:pPr eaLnBrk="1" hangingPunct="1"/>
              <a:t>46</a:t>
            </a:fld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1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770674"/>
          </a:xfrm>
        </p:spPr>
        <p:txBody>
          <a:bodyPr/>
          <a:lstStyle/>
          <a:p>
            <a:pPr eaLnBrk="1" hangingPunct="1"/>
            <a:r>
              <a:rPr lang="en-US" sz="3600" dirty="0" smtClean="0"/>
              <a:t>Thanks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39775" y="1104495"/>
            <a:ext cx="7947025" cy="399553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/>
              <a:t>To:</a:t>
            </a:r>
            <a:endParaRPr lang="en-US" dirty="0"/>
          </a:p>
          <a:p>
            <a:pPr eaLnBrk="1" hangingPunct="1"/>
            <a:r>
              <a:rPr lang="en-US" dirty="0" smtClean="0"/>
              <a:t>Everyone associated with the CRP project team for work undertaken to date</a:t>
            </a:r>
          </a:p>
          <a:p>
            <a:pPr eaLnBrk="1" hangingPunct="1"/>
            <a:r>
              <a:rPr lang="en-US" dirty="0" smtClean="0"/>
              <a:t>NIWA staff who </a:t>
            </a:r>
            <a:r>
              <a:rPr lang="en-US" dirty="0" smtClean="0"/>
              <a:t>are </a:t>
            </a:r>
            <a:r>
              <a:rPr lang="en-US" dirty="0" smtClean="0"/>
              <a:t>providing technical support for the EIA</a:t>
            </a:r>
          </a:p>
          <a:p>
            <a:pPr eaLnBrk="1" hangingPunct="1"/>
            <a:r>
              <a:rPr lang="en-US" dirty="0" smtClean="0"/>
              <a:t>The team from Boskalis Westminster NV &amp; Deltares who are providing  key project design inputs and undertaking modeling of disposal sediment</a:t>
            </a:r>
          </a:p>
          <a:p>
            <a:pPr marL="0" indent="0" eaLnBrk="1" hangingPunct="1"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47</a:t>
            </a:fld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2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208120"/>
            <a:ext cx="8229600" cy="589738"/>
          </a:xfrm>
        </p:spPr>
        <p:txBody>
          <a:bodyPr/>
          <a:lstStyle/>
          <a:p>
            <a:pPr eaLnBrk="1" hangingPunct="1"/>
            <a:r>
              <a:rPr lang="en-US" sz="3600" dirty="0" smtClean="0"/>
              <a:t>Deep Sea Mining – Extraction Depths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5</a:t>
            </a:fld>
            <a:endParaRPr lang="en-US" sz="1100" dirty="0">
              <a:solidFill>
                <a:srgbClr val="7F7F7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238250"/>
            <a:ext cx="855345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1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95098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Chatham Rise – Prospecting Licence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6</a:t>
            </a:fld>
            <a:endParaRPr lang="en-US" sz="1100" dirty="0">
              <a:solidFill>
                <a:srgbClr val="7F7F7F"/>
              </a:solidFill>
            </a:endParaRPr>
          </a:p>
        </p:txBody>
      </p:sp>
      <p:pic>
        <p:nvPicPr>
          <p:cNvPr id="5" name="Pictur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t="5238" r="3020" b="5974"/>
          <a:stretch>
            <a:fillRect/>
          </a:stretch>
        </p:blipFill>
        <p:spPr bwMode="auto">
          <a:xfrm>
            <a:off x="1074289" y="1064388"/>
            <a:ext cx="6886894" cy="469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45487" y="1545465"/>
            <a:ext cx="2678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MPL </a:t>
            </a:r>
            <a:r>
              <a:rPr lang="en-US" dirty="0" smtClean="0"/>
              <a:t>50270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Area 4,726 </a:t>
            </a:r>
            <a:r>
              <a:rPr lang="en-US" dirty="0"/>
              <a:t>km</a:t>
            </a:r>
            <a:r>
              <a:rPr lang="en-US" baseline="30000" dirty="0"/>
              <a:t>2</a:t>
            </a:r>
            <a:r>
              <a:rPr lang="en-US" dirty="0"/>
              <a:t>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5891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95098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Why Phosphorite?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39775" y="1400709"/>
            <a:ext cx="7662863" cy="3995535"/>
          </a:xfrm>
        </p:spPr>
        <p:txBody>
          <a:bodyPr/>
          <a:lstStyle/>
          <a:p>
            <a:pPr eaLnBrk="1" hangingPunct="1"/>
            <a:r>
              <a:rPr lang="en-US" dirty="0" smtClean="0"/>
              <a:t>Globally phosphorite deposits (on land) are a key source of phosphate fertilisers.</a:t>
            </a:r>
          </a:p>
          <a:p>
            <a:r>
              <a:rPr lang="en-US" dirty="0" smtClean="0"/>
              <a:t>New Zealand imports much of its fertiliser</a:t>
            </a:r>
            <a:r>
              <a:rPr lang="en-US" dirty="0"/>
              <a:t> (I M t/year </a:t>
            </a:r>
            <a:r>
              <a:rPr lang="en-US" dirty="0" smtClean="0"/>
              <a:t>mostly from </a:t>
            </a:r>
            <a:r>
              <a:rPr lang="en-US" dirty="0"/>
              <a:t>Morocco</a:t>
            </a:r>
            <a:r>
              <a:rPr lang="en-US" dirty="0" smtClean="0"/>
              <a:t>).</a:t>
            </a:r>
          </a:p>
          <a:p>
            <a:pPr eaLnBrk="1" hangingPunct="1"/>
            <a:r>
              <a:rPr lang="en-US" dirty="0" smtClean="0"/>
              <a:t>Concerns about cadmium concentrations in imported fertiliser – Chatham Rise has low cadmium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7</a:t>
            </a:fld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3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878945" y="324031"/>
            <a:ext cx="3857223" cy="95098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Chatham Rise - Setting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8</a:t>
            </a:fld>
            <a:endParaRPr lang="en-US" sz="1100" dirty="0">
              <a:solidFill>
                <a:srgbClr val="7F7F7F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2" y="113806"/>
            <a:ext cx="4116052" cy="5630172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572001" y="1596891"/>
            <a:ext cx="4267198" cy="3374353"/>
          </a:xfrm>
          <a:prstGeom prst="rect">
            <a:avLst/>
          </a:prstGeom>
          <a:noFill/>
          <a:ln w="31750" cap="flat" cmpd="sng" algn="ctr">
            <a:noFill/>
            <a:prstDash val="solid"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595959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9595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9pPr>
          </a:lstStyle>
          <a:p>
            <a:pPr marL="342900" indent="-342900" algn="l">
              <a:spcBef>
                <a:spcPts val="2000"/>
              </a:spcBef>
              <a:buClr>
                <a:srgbClr val="7F7F7F"/>
              </a:buClr>
              <a:buSzPct val="90000"/>
              <a:buFont typeface="Wingdings" charset="2"/>
              <a:buChar char=""/>
            </a:pPr>
            <a:r>
              <a:rPr lang="en-US" sz="2200" b="0" dirty="0">
                <a:solidFill>
                  <a:srgbClr val="7F7F7F"/>
                </a:solidFill>
                <a:latin typeface="+mn-lt"/>
              </a:rPr>
              <a:t>Rise formed in late Cretaceous </a:t>
            </a:r>
            <a:r>
              <a:rPr lang="en-US" sz="2200" b="0" dirty="0" smtClean="0">
                <a:solidFill>
                  <a:srgbClr val="7F7F7F"/>
                </a:solidFill>
                <a:latin typeface="+mn-lt"/>
              </a:rPr>
              <a:t>when NZ </a:t>
            </a:r>
            <a:r>
              <a:rPr lang="en-US" sz="2200" b="0" dirty="0">
                <a:solidFill>
                  <a:srgbClr val="7F7F7F"/>
                </a:solidFill>
                <a:latin typeface="+mn-lt"/>
              </a:rPr>
              <a:t>split from Gondwana</a:t>
            </a:r>
          </a:p>
          <a:p>
            <a:pPr marL="342900" indent="-342900" algn="l">
              <a:spcBef>
                <a:spcPts val="2000"/>
              </a:spcBef>
              <a:buClr>
                <a:srgbClr val="7F7F7F"/>
              </a:buClr>
              <a:buSzPct val="90000"/>
              <a:buFont typeface="Wingdings" charset="2"/>
              <a:buChar char=""/>
            </a:pPr>
            <a:r>
              <a:rPr lang="en-US" sz="2200" b="0" dirty="0" smtClean="0">
                <a:solidFill>
                  <a:srgbClr val="7F7F7F"/>
                </a:solidFill>
                <a:latin typeface="+mn-lt"/>
              </a:rPr>
              <a:t>Nodule deposits </a:t>
            </a:r>
            <a:r>
              <a:rPr lang="en-US" sz="2200" b="0" dirty="0">
                <a:solidFill>
                  <a:srgbClr val="7F7F7F"/>
                </a:solidFill>
                <a:latin typeface="+mn-lt"/>
              </a:rPr>
              <a:t>formed 11-7 million years ago (Miocene) by phosphatisation of calcium carbonate </a:t>
            </a:r>
            <a:r>
              <a:rPr lang="en-US" sz="2200" b="0" dirty="0" smtClean="0">
                <a:solidFill>
                  <a:srgbClr val="7F7F7F"/>
                </a:solidFill>
                <a:latin typeface="+mn-lt"/>
              </a:rPr>
              <a:t>ooze following a change in ocean circulation patterns (cold water upwelling)</a:t>
            </a:r>
            <a:endParaRPr lang="en-US" sz="2200" b="0" dirty="0">
              <a:solidFill>
                <a:srgbClr val="7F7F7F"/>
              </a:solidFill>
              <a:latin typeface="+mn-lt"/>
            </a:endParaRPr>
          </a:p>
          <a:p>
            <a:pPr algn="l"/>
            <a:endParaRPr lang="en-US" sz="2800" b="0" dirty="0"/>
          </a:p>
          <a:p>
            <a:endParaRPr lang="en-US" sz="2800" b="0" dirty="0" smtClean="0"/>
          </a:p>
          <a:p>
            <a:endParaRPr lang="en-US" sz="2800" b="0" dirty="0"/>
          </a:p>
          <a:p>
            <a:endParaRPr lang="en-US" sz="2800" b="0" dirty="0" smtClean="0"/>
          </a:p>
        </p:txBody>
      </p:sp>
    </p:spTree>
    <p:extLst>
      <p:ext uri="{BB962C8B-B14F-4D97-AF65-F5344CB8AC3E}">
        <p14:creationId xmlns:p14="http://schemas.microsoft.com/office/powerpoint/2010/main" val="21510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1151"/>
            <a:ext cx="8229600" cy="95098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Legislative Framework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39775" y="1400709"/>
            <a:ext cx="7662863" cy="3995535"/>
          </a:xfrm>
        </p:spPr>
        <p:txBody>
          <a:bodyPr/>
          <a:lstStyle/>
          <a:p>
            <a:pPr eaLnBrk="1" hangingPunct="1"/>
            <a:r>
              <a:rPr lang="en-US" dirty="0" smtClean="0"/>
              <a:t>Mining activity takes place outside of New Zealand’s territorial sea but within the exclusive economic zone</a:t>
            </a:r>
          </a:p>
          <a:p>
            <a:pPr eaLnBrk="1" hangingPunct="1"/>
            <a:r>
              <a:rPr lang="en-US" dirty="0" smtClean="0"/>
              <a:t>Mining licence required under section 5 of Continental Shelf Act 1964 (CSA) and environmental conditions can be imposed on the licence</a:t>
            </a:r>
          </a:p>
          <a:p>
            <a:pPr eaLnBrk="1" hangingPunct="1"/>
            <a:r>
              <a:rPr lang="en-US" dirty="0" smtClean="0"/>
              <a:t>Exclusive Economic Zone  and Continental Shelf (Environmental Effects) Act 2012 (EEZ Act):</a:t>
            </a:r>
          </a:p>
          <a:p>
            <a:pPr lvl="1"/>
            <a:r>
              <a:rPr lang="en-US" dirty="0" smtClean="0"/>
              <a:t>‘fills the gaps’ that existed under previous legislation</a:t>
            </a:r>
          </a:p>
          <a:p>
            <a:pPr lvl="1"/>
            <a:r>
              <a:rPr lang="en-US" dirty="0" smtClean="0"/>
              <a:t>Date of EEZ Act – 3 September 2012</a:t>
            </a:r>
          </a:p>
          <a:p>
            <a:pPr lvl="1"/>
            <a:r>
              <a:rPr lang="en-US" dirty="0" smtClean="0"/>
              <a:t>Commencement -  </a:t>
            </a:r>
            <a:r>
              <a:rPr lang="en-US" b="1" dirty="0" smtClean="0"/>
              <a:t>either</a:t>
            </a:r>
            <a:r>
              <a:rPr lang="en-US" dirty="0" smtClean="0"/>
              <a:t> by Order in Council </a:t>
            </a:r>
            <a:r>
              <a:rPr lang="en-US" b="1" dirty="0" smtClean="0"/>
              <a:t>or</a:t>
            </a:r>
            <a:r>
              <a:rPr lang="en-US" dirty="0" smtClean="0"/>
              <a:t> if provisions have not been bought into force by 1 July 2014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D77C4AE-1FF6-4821-BD4C-68476754B888}" type="slidenum">
              <a:rPr lang="en-US" sz="1100">
                <a:solidFill>
                  <a:srgbClr val="7F7F7F"/>
                </a:solidFill>
              </a:rPr>
              <a:pPr eaLnBrk="1" hangingPunct="1"/>
              <a:t>9</a:t>
            </a:fld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35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1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Expo">
      <a:majorFont>
        <a:latin typeface="Calibri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Genesis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Expo">
      <a:majorFont>
        <a:latin typeface="Calibri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2861</TotalTime>
  <Words>1704</Words>
  <Application>Microsoft Office PowerPoint</Application>
  <PresentationFormat>On-screen Show (4:3)</PresentationFormat>
  <Paragraphs>222</Paragraphs>
  <Slides>47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Presentation1</vt:lpstr>
      <vt:lpstr>1_Genesis</vt:lpstr>
      <vt:lpstr>Chatham Rise Phosphorite Mining – Impact Assessment Challenges</vt:lpstr>
      <vt:lpstr>PowerPoint Presentation</vt:lpstr>
      <vt:lpstr>PowerPoint Presentation</vt:lpstr>
      <vt:lpstr>PowerPoint Presentation</vt:lpstr>
      <vt:lpstr>Deep Sea Mining – Extraction Depths</vt:lpstr>
      <vt:lpstr>Chatham Rise – Prospecting Licence</vt:lpstr>
      <vt:lpstr>Why Phosphorite?</vt:lpstr>
      <vt:lpstr>Chatham Rise - Setting</vt:lpstr>
      <vt:lpstr>Legislative Framework</vt:lpstr>
      <vt:lpstr>Key Project Work Elements</vt:lpstr>
      <vt:lpstr>Physical Environment Work Elements</vt:lpstr>
      <vt:lpstr>Ecological &amp; Environmental  Work Elements</vt:lpstr>
      <vt:lpstr>Research History</vt:lpstr>
      <vt:lpstr>Sonne &amp; Valdivia Seabed Sampling</vt:lpstr>
      <vt:lpstr>CST - Casts</vt:lpstr>
      <vt:lpstr>Fisheries – Trawl Stations</vt:lpstr>
      <vt:lpstr>Oceans Survey 20/20</vt:lpstr>
      <vt:lpstr>Sea surface   temperature</vt:lpstr>
      <vt:lpstr>Current Research</vt:lpstr>
      <vt:lpstr>EIA Challenges</vt:lpstr>
      <vt:lpstr>PowerPoint Presentation</vt:lpstr>
      <vt:lpstr>Ecology</vt:lpstr>
      <vt:lpstr>Seabed</vt:lpstr>
      <vt:lpstr> Seabed</vt:lpstr>
      <vt:lpstr>Iceberg furrow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Legislative Framework</vt:lpstr>
      <vt:lpstr>PowerPoint Presentation</vt:lpstr>
      <vt:lpstr>PowerPoint Presentation</vt:lpstr>
      <vt:lpstr>EEZ Act – Natural Resources Management Approach</vt:lpstr>
      <vt:lpstr>Legislation - EEZ Act</vt:lpstr>
      <vt:lpstr>EEZ Act – Impact Assessment</vt:lpstr>
      <vt:lpstr>EIA Assessment Framework</vt:lpstr>
      <vt:lpstr>EIA Assessment Framework</vt:lpstr>
      <vt:lpstr>The Project</vt:lpstr>
      <vt:lpstr>Project Design Concept Conventional trailing suction hopper dredge</vt:lpstr>
      <vt:lpstr>Project Design  Concept  Flexible dredge head and riser and  sinker system  with disposal at seabed</vt:lpstr>
      <vt:lpstr>On-board Processing</vt:lpstr>
      <vt:lpstr>Challenging Practice &amp; Science</vt:lpstr>
      <vt:lpstr>Challenging Practice &amp; Science</vt:lpstr>
      <vt:lpstr>PowerPoint Presentation</vt:lpstr>
      <vt:lpstr>Thanks</vt:lpstr>
    </vt:vector>
  </TitlesOfParts>
  <Company>Golder Associates Ltd (NZ) 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cataylor</dc:creator>
  <cp:lastModifiedBy>Paul</cp:lastModifiedBy>
  <cp:revision>61</cp:revision>
  <cp:lastPrinted>2011-03-01T23:33:10Z</cp:lastPrinted>
  <dcterms:created xsi:type="dcterms:W3CDTF">2012-11-27T05:28:08Z</dcterms:created>
  <dcterms:modified xsi:type="dcterms:W3CDTF">2012-12-09T19:29:22Z</dcterms:modified>
</cp:coreProperties>
</file>