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handoutMasterIdLst>
    <p:handoutMasterId r:id="rId47"/>
  </p:handoutMasterIdLst>
  <p:sldIdLst>
    <p:sldId id="256" r:id="rId2"/>
    <p:sldId id="257" r:id="rId3"/>
    <p:sldId id="301" r:id="rId4"/>
    <p:sldId id="258" r:id="rId5"/>
    <p:sldId id="261" r:id="rId6"/>
    <p:sldId id="262" r:id="rId7"/>
    <p:sldId id="260" r:id="rId8"/>
    <p:sldId id="263" r:id="rId9"/>
    <p:sldId id="259" r:id="rId10"/>
    <p:sldId id="271" r:id="rId11"/>
    <p:sldId id="272" r:id="rId12"/>
    <p:sldId id="295" r:id="rId13"/>
    <p:sldId id="296" r:id="rId14"/>
    <p:sldId id="264" r:id="rId15"/>
    <p:sldId id="270" r:id="rId16"/>
    <p:sldId id="268" r:id="rId17"/>
    <p:sldId id="273" r:id="rId18"/>
    <p:sldId id="302" r:id="rId19"/>
    <p:sldId id="304" r:id="rId20"/>
    <p:sldId id="306" r:id="rId21"/>
    <p:sldId id="305" r:id="rId22"/>
    <p:sldId id="303" r:id="rId23"/>
    <p:sldId id="282" r:id="rId24"/>
    <p:sldId id="274" r:id="rId25"/>
    <p:sldId id="276" r:id="rId26"/>
    <p:sldId id="280" r:id="rId27"/>
    <p:sldId id="278" r:id="rId28"/>
    <p:sldId id="279" r:id="rId29"/>
    <p:sldId id="283" r:id="rId30"/>
    <p:sldId id="289" r:id="rId31"/>
    <p:sldId id="286" r:id="rId32"/>
    <p:sldId id="290" r:id="rId33"/>
    <p:sldId id="291" r:id="rId34"/>
    <p:sldId id="292" r:id="rId35"/>
    <p:sldId id="297" r:id="rId36"/>
    <p:sldId id="298" r:id="rId37"/>
    <p:sldId id="309" r:id="rId38"/>
    <p:sldId id="284" r:id="rId39"/>
    <p:sldId id="285" r:id="rId40"/>
    <p:sldId id="293" r:id="rId41"/>
    <p:sldId id="294" r:id="rId42"/>
    <p:sldId id="307" r:id="rId43"/>
    <p:sldId id="30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06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9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31141C-DFFB-416D-82A3-E86063F01AE6}" type="datetimeFigureOut">
              <a:rPr lang="en-NZ" smtClean="0"/>
              <a:t>11/12/2012</a:t>
            </a:fld>
            <a:endParaRPr lang="en-N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AAE606-296E-471C-A9BE-A42E71E5AE82}" type="slidenum">
              <a:rPr lang="en-NZ" smtClean="0"/>
              <a:t>‹#›</a:t>
            </a:fld>
            <a:endParaRPr lang="en-NZ"/>
          </a:p>
        </p:txBody>
      </p:sp>
    </p:spTree>
    <p:extLst>
      <p:ext uri="{BB962C8B-B14F-4D97-AF65-F5344CB8AC3E}">
        <p14:creationId xmlns:p14="http://schemas.microsoft.com/office/powerpoint/2010/main" val="2128626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5E84F-FF0F-489E-AF72-02AA2BB36619}" type="datetimeFigureOut">
              <a:rPr lang="en-NZ" smtClean="0"/>
              <a:t>11/12/2012</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21C458-44CB-414E-8113-26CE0A41BBDF}" type="slidenum">
              <a:rPr lang="en-NZ" smtClean="0"/>
              <a:t>‹#›</a:t>
            </a:fld>
            <a:endParaRPr lang="en-NZ"/>
          </a:p>
        </p:txBody>
      </p:sp>
    </p:spTree>
    <p:extLst>
      <p:ext uri="{BB962C8B-B14F-4D97-AF65-F5344CB8AC3E}">
        <p14:creationId xmlns:p14="http://schemas.microsoft.com/office/powerpoint/2010/main" val="2213062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4D474B50-BB0B-4C78-BEEC-EE41262B5A05}" type="datetime1">
              <a:rPr lang="en-NZ" smtClean="0"/>
              <a:t>11/12/2012</a:t>
            </a:fld>
            <a:endParaRPr lang="en-NZ"/>
          </a:p>
        </p:txBody>
      </p:sp>
      <p:sp>
        <p:nvSpPr>
          <p:cNvPr id="5" name="Footer Placeholder 4"/>
          <p:cNvSpPr>
            <a:spLocks noGrp="1"/>
          </p:cNvSpPr>
          <p:nvPr>
            <p:ph type="ftr" sz="quarter" idx="11"/>
          </p:nvPr>
        </p:nvSpPr>
        <p:spPr/>
        <p:txBody>
          <a:bodyPr/>
          <a:lstStyle/>
          <a:p>
            <a:r>
              <a:rPr lang="en-NZ" smtClean="0"/>
              <a:t>Bertram, Lessons of Think Big</a:t>
            </a:r>
            <a:endParaRPr lang="en-NZ"/>
          </a:p>
        </p:txBody>
      </p:sp>
      <p:sp>
        <p:nvSpPr>
          <p:cNvPr id="6" name="Slide Number Placeholder 5"/>
          <p:cNvSpPr>
            <a:spLocks noGrp="1"/>
          </p:cNvSpPr>
          <p:nvPr>
            <p:ph type="sldNum" sz="quarter" idx="12"/>
          </p:nvPr>
        </p:nvSpPr>
        <p:spPr/>
        <p:txBody>
          <a:bodyPr/>
          <a:lstStyle/>
          <a:p>
            <a:fld id="{CE439E8D-BC14-43BE-806B-C928C2827552}" type="slidenum">
              <a:rPr lang="en-NZ" smtClean="0"/>
              <a:t>‹#›</a:t>
            </a:fld>
            <a:endParaRPr lang="en-NZ"/>
          </a:p>
        </p:txBody>
      </p:sp>
    </p:spTree>
    <p:extLst>
      <p:ext uri="{BB962C8B-B14F-4D97-AF65-F5344CB8AC3E}">
        <p14:creationId xmlns:p14="http://schemas.microsoft.com/office/powerpoint/2010/main" val="757732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3356ACA3-7793-4CD8-94B4-0635D95459A8}" type="datetime1">
              <a:rPr lang="en-NZ" smtClean="0"/>
              <a:t>11/12/2012</a:t>
            </a:fld>
            <a:endParaRPr lang="en-NZ"/>
          </a:p>
        </p:txBody>
      </p:sp>
      <p:sp>
        <p:nvSpPr>
          <p:cNvPr id="5" name="Footer Placeholder 4"/>
          <p:cNvSpPr>
            <a:spLocks noGrp="1"/>
          </p:cNvSpPr>
          <p:nvPr>
            <p:ph type="ftr" sz="quarter" idx="11"/>
          </p:nvPr>
        </p:nvSpPr>
        <p:spPr/>
        <p:txBody>
          <a:bodyPr/>
          <a:lstStyle/>
          <a:p>
            <a:r>
              <a:rPr lang="en-NZ" smtClean="0"/>
              <a:t>Bertram, Lessons of Think Big</a:t>
            </a:r>
            <a:endParaRPr lang="en-NZ"/>
          </a:p>
        </p:txBody>
      </p:sp>
      <p:sp>
        <p:nvSpPr>
          <p:cNvPr id="6" name="Slide Number Placeholder 5"/>
          <p:cNvSpPr>
            <a:spLocks noGrp="1"/>
          </p:cNvSpPr>
          <p:nvPr>
            <p:ph type="sldNum" sz="quarter" idx="12"/>
          </p:nvPr>
        </p:nvSpPr>
        <p:spPr/>
        <p:txBody>
          <a:bodyPr/>
          <a:lstStyle/>
          <a:p>
            <a:fld id="{CE439E8D-BC14-43BE-806B-C928C2827552}" type="slidenum">
              <a:rPr lang="en-NZ" smtClean="0"/>
              <a:t>‹#›</a:t>
            </a:fld>
            <a:endParaRPr lang="en-NZ"/>
          </a:p>
        </p:txBody>
      </p:sp>
    </p:spTree>
    <p:extLst>
      <p:ext uri="{BB962C8B-B14F-4D97-AF65-F5344CB8AC3E}">
        <p14:creationId xmlns:p14="http://schemas.microsoft.com/office/powerpoint/2010/main" val="2097836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C7FB00C8-F0AD-4F3E-88DB-BB1203A8B24D}" type="datetime1">
              <a:rPr lang="en-NZ" smtClean="0"/>
              <a:t>11/12/2012</a:t>
            </a:fld>
            <a:endParaRPr lang="en-NZ"/>
          </a:p>
        </p:txBody>
      </p:sp>
      <p:sp>
        <p:nvSpPr>
          <p:cNvPr id="5" name="Footer Placeholder 4"/>
          <p:cNvSpPr>
            <a:spLocks noGrp="1"/>
          </p:cNvSpPr>
          <p:nvPr>
            <p:ph type="ftr" sz="quarter" idx="11"/>
          </p:nvPr>
        </p:nvSpPr>
        <p:spPr/>
        <p:txBody>
          <a:bodyPr/>
          <a:lstStyle/>
          <a:p>
            <a:r>
              <a:rPr lang="en-NZ" smtClean="0"/>
              <a:t>Bertram, Lessons of Think Big</a:t>
            </a:r>
            <a:endParaRPr lang="en-NZ"/>
          </a:p>
        </p:txBody>
      </p:sp>
      <p:sp>
        <p:nvSpPr>
          <p:cNvPr id="6" name="Slide Number Placeholder 5"/>
          <p:cNvSpPr>
            <a:spLocks noGrp="1"/>
          </p:cNvSpPr>
          <p:nvPr>
            <p:ph type="sldNum" sz="quarter" idx="12"/>
          </p:nvPr>
        </p:nvSpPr>
        <p:spPr/>
        <p:txBody>
          <a:bodyPr/>
          <a:lstStyle/>
          <a:p>
            <a:fld id="{CE439E8D-BC14-43BE-806B-C928C2827552}" type="slidenum">
              <a:rPr lang="en-NZ" smtClean="0"/>
              <a:t>‹#›</a:t>
            </a:fld>
            <a:endParaRPr lang="en-NZ"/>
          </a:p>
        </p:txBody>
      </p:sp>
    </p:spTree>
    <p:extLst>
      <p:ext uri="{BB962C8B-B14F-4D97-AF65-F5344CB8AC3E}">
        <p14:creationId xmlns:p14="http://schemas.microsoft.com/office/powerpoint/2010/main" val="2724532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807FA17-238B-4EA4-B57F-845653D02756}" type="datetime1">
              <a:rPr lang="en-NZ" smtClean="0"/>
              <a:t>11/12/2012</a:t>
            </a:fld>
            <a:endParaRPr lang="en-NZ"/>
          </a:p>
        </p:txBody>
      </p:sp>
      <p:sp>
        <p:nvSpPr>
          <p:cNvPr id="5" name="Footer Placeholder 4"/>
          <p:cNvSpPr>
            <a:spLocks noGrp="1"/>
          </p:cNvSpPr>
          <p:nvPr>
            <p:ph type="ftr" sz="quarter" idx="11"/>
          </p:nvPr>
        </p:nvSpPr>
        <p:spPr/>
        <p:txBody>
          <a:bodyPr/>
          <a:lstStyle/>
          <a:p>
            <a:r>
              <a:rPr lang="en-NZ" smtClean="0"/>
              <a:t>Bertram, Lessons of Think Big</a:t>
            </a:r>
            <a:endParaRPr lang="en-NZ"/>
          </a:p>
        </p:txBody>
      </p:sp>
      <p:sp>
        <p:nvSpPr>
          <p:cNvPr id="6" name="Slide Number Placeholder 5"/>
          <p:cNvSpPr>
            <a:spLocks noGrp="1"/>
          </p:cNvSpPr>
          <p:nvPr>
            <p:ph type="sldNum" sz="quarter" idx="12"/>
          </p:nvPr>
        </p:nvSpPr>
        <p:spPr/>
        <p:txBody>
          <a:bodyPr/>
          <a:lstStyle/>
          <a:p>
            <a:fld id="{CE439E8D-BC14-43BE-806B-C928C2827552}" type="slidenum">
              <a:rPr lang="en-NZ" smtClean="0"/>
              <a:t>‹#›</a:t>
            </a:fld>
            <a:endParaRPr lang="en-NZ"/>
          </a:p>
        </p:txBody>
      </p:sp>
    </p:spTree>
    <p:extLst>
      <p:ext uri="{BB962C8B-B14F-4D97-AF65-F5344CB8AC3E}">
        <p14:creationId xmlns:p14="http://schemas.microsoft.com/office/powerpoint/2010/main" val="831722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C2096C-B819-4829-A8D9-F96851E2E4D1}" type="datetime1">
              <a:rPr lang="en-NZ" smtClean="0"/>
              <a:t>11/12/2012</a:t>
            </a:fld>
            <a:endParaRPr lang="en-NZ"/>
          </a:p>
        </p:txBody>
      </p:sp>
      <p:sp>
        <p:nvSpPr>
          <p:cNvPr id="5" name="Footer Placeholder 4"/>
          <p:cNvSpPr>
            <a:spLocks noGrp="1"/>
          </p:cNvSpPr>
          <p:nvPr>
            <p:ph type="ftr" sz="quarter" idx="11"/>
          </p:nvPr>
        </p:nvSpPr>
        <p:spPr/>
        <p:txBody>
          <a:bodyPr/>
          <a:lstStyle/>
          <a:p>
            <a:r>
              <a:rPr lang="en-NZ" smtClean="0"/>
              <a:t>Bertram, Lessons of Think Big</a:t>
            </a:r>
            <a:endParaRPr lang="en-NZ"/>
          </a:p>
        </p:txBody>
      </p:sp>
      <p:sp>
        <p:nvSpPr>
          <p:cNvPr id="6" name="Slide Number Placeholder 5"/>
          <p:cNvSpPr>
            <a:spLocks noGrp="1"/>
          </p:cNvSpPr>
          <p:nvPr>
            <p:ph type="sldNum" sz="quarter" idx="12"/>
          </p:nvPr>
        </p:nvSpPr>
        <p:spPr/>
        <p:txBody>
          <a:bodyPr/>
          <a:lstStyle/>
          <a:p>
            <a:fld id="{CE439E8D-BC14-43BE-806B-C928C2827552}" type="slidenum">
              <a:rPr lang="en-NZ" smtClean="0"/>
              <a:t>‹#›</a:t>
            </a:fld>
            <a:endParaRPr lang="en-NZ"/>
          </a:p>
        </p:txBody>
      </p:sp>
    </p:spTree>
    <p:extLst>
      <p:ext uri="{BB962C8B-B14F-4D97-AF65-F5344CB8AC3E}">
        <p14:creationId xmlns:p14="http://schemas.microsoft.com/office/powerpoint/2010/main" val="2130361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8D2C006A-1DBA-484B-A338-68872E78C9E7}" type="datetime1">
              <a:rPr lang="en-NZ" smtClean="0"/>
              <a:t>11/12/2012</a:t>
            </a:fld>
            <a:endParaRPr lang="en-NZ"/>
          </a:p>
        </p:txBody>
      </p:sp>
      <p:sp>
        <p:nvSpPr>
          <p:cNvPr id="6" name="Footer Placeholder 5"/>
          <p:cNvSpPr>
            <a:spLocks noGrp="1"/>
          </p:cNvSpPr>
          <p:nvPr>
            <p:ph type="ftr" sz="quarter" idx="11"/>
          </p:nvPr>
        </p:nvSpPr>
        <p:spPr/>
        <p:txBody>
          <a:bodyPr/>
          <a:lstStyle/>
          <a:p>
            <a:r>
              <a:rPr lang="en-NZ" smtClean="0"/>
              <a:t>Bertram, Lessons of Think Big</a:t>
            </a:r>
            <a:endParaRPr lang="en-NZ"/>
          </a:p>
        </p:txBody>
      </p:sp>
      <p:sp>
        <p:nvSpPr>
          <p:cNvPr id="7" name="Slide Number Placeholder 6"/>
          <p:cNvSpPr>
            <a:spLocks noGrp="1"/>
          </p:cNvSpPr>
          <p:nvPr>
            <p:ph type="sldNum" sz="quarter" idx="12"/>
          </p:nvPr>
        </p:nvSpPr>
        <p:spPr/>
        <p:txBody>
          <a:bodyPr/>
          <a:lstStyle/>
          <a:p>
            <a:fld id="{CE439E8D-BC14-43BE-806B-C928C2827552}" type="slidenum">
              <a:rPr lang="en-NZ" smtClean="0"/>
              <a:t>‹#›</a:t>
            </a:fld>
            <a:endParaRPr lang="en-NZ"/>
          </a:p>
        </p:txBody>
      </p:sp>
    </p:spTree>
    <p:extLst>
      <p:ext uri="{BB962C8B-B14F-4D97-AF65-F5344CB8AC3E}">
        <p14:creationId xmlns:p14="http://schemas.microsoft.com/office/powerpoint/2010/main" val="11523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A3C67B19-316A-4F85-B17B-53B0CEBAACB8}" type="datetime1">
              <a:rPr lang="en-NZ" smtClean="0"/>
              <a:t>11/12/2012</a:t>
            </a:fld>
            <a:endParaRPr lang="en-NZ"/>
          </a:p>
        </p:txBody>
      </p:sp>
      <p:sp>
        <p:nvSpPr>
          <p:cNvPr id="8" name="Footer Placeholder 7"/>
          <p:cNvSpPr>
            <a:spLocks noGrp="1"/>
          </p:cNvSpPr>
          <p:nvPr>
            <p:ph type="ftr" sz="quarter" idx="11"/>
          </p:nvPr>
        </p:nvSpPr>
        <p:spPr/>
        <p:txBody>
          <a:bodyPr/>
          <a:lstStyle/>
          <a:p>
            <a:r>
              <a:rPr lang="en-NZ" smtClean="0"/>
              <a:t>Bertram, Lessons of Think Big</a:t>
            </a:r>
            <a:endParaRPr lang="en-NZ"/>
          </a:p>
        </p:txBody>
      </p:sp>
      <p:sp>
        <p:nvSpPr>
          <p:cNvPr id="9" name="Slide Number Placeholder 8"/>
          <p:cNvSpPr>
            <a:spLocks noGrp="1"/>
          </p:cNvSpPr>
          <p:nvPr>
            <p:ph type="sldNum" sz="quarter" idx="12"/>
          </p:nvPr>
        </p:nvSpPr>
        <p:spPr/>
        <p:txBody>
          <a:bodyPr/>
          <a:lstStyle/>
          <a:p>
            <a:fld id="{CE439E8D-BC14-43BE-806B-C928C2827552}" type="slidenum">
              <a:rPr lang="en-NZ" smtClean="0"/>
              <a:t>‹#›</a:t>
            </a:fld>
            <a:endParaRPr lang="en-NZ"/>
          </a:p>
        </p:txBody>
      </p:sp>
    </p:spTree>
    <p:extLst>
      <p:ext uri="{BB962C8B-B14F-4D97-AF65-F5344CB8AC3E}">
        <p14:creationId xmlns:p14="http://schemas.microsoft.com/office/powerpoint/2010/main" val="1839797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BB9FEEFA-3F99-4A31-9512-7F14D1F2218B}" type="datetime1">
              <a:rPr lang="en-NZ" smtClean="0"/>
              <a:t>11/12/2012</a:t>
            </a:fld>
            <a:endParaRPr lang="en-NZ"/>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a:t>
            </a:fld>
            <a:endParaRPr lang="en-NZ"/>
          </a:p>
        </p:txBody>
      </p:sp>
    </p:spTree>
    <p:extLst>
      <p:ext uri="{BB962C8B-B14F-4D97-AF65-F5344CB8AC3E}">
        <p14:creationId xmlns:p14="http://schemas.microsoft.com/office/powerpoint/2010/main" val="3776896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E2515B-1220-486F-911F-DAF04C0E88F9}" type="datetime1">
              <a:rPr lang="en-NZ" smtClean="0"/>
              <a:t>11/12/2012</a:t>
            </a:fld>
            <a:endParaRPr lang="en-NZ"/>
          </a:p>
        </p:txBody>
      </p:sp>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a:t>
            </a:fld>
            <a:endParaRPr lang="en-NZ"/>
          </a:p>
        </p:txBody>
      </p:sp>
    </p:spTree>
    <p:extLst>
      <p:ext uri="{BB962C8B-B14F-4D97-AF65-F5344CB8AC3E}">
        <p14:creationId xmlns:p14="http://schemas.microsoft.com/office/powerpoint/2010/main" val="1823150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46D958-4262-4450-BD62-E3911A56D2CD}" type="datetime1">
              <a:rPr lang="en-NZ" smtClean="0"/>
              <a:t>11/12/2012</a:t>
            </a:fld>
            <a:endParaRPr lang="en-NZ"/>
          </a:p>
        </p:txBody>
      </p:sp>
      <p:sp>
        <p:nvSpPr>
          <p:cNvPr id="6" name="Footer Placeholder 5"/>
          <p:cNvSpPr>
            <a:spLocks noGrp="1"/>
          </p:cNvSpPr>
          <p:nvPr>
            <p:ph type="ftr" sz="quarter" idx="11"/>
          </p:nvPr>
        </p:nvSpPr>
        <p:spPr/>
        <p:txBody>
          <a:bodyPr/>
          <a:lstStyle/>
          <a:p>
            <a:r>
              <a:rPr lang="en-NZ" smtClean="0"/>
              <a:t>Bertram, Lessons of Think Big</a:t>
            </a:r>
            <a:endParaRPr lang="en-NZ"/>
          </a:p>
        </p:txBody>
      </p:sp>
      <p:sp>
        <p:nvSpPr>
          <p:cNvPr id="7" name="Slide Number Placeholder 6"/>
          <p:cNvSpPr>
            <a:spLocks noGrp="1"/>
          </p:cNvSpPr>
          <p:nvPr>
            <p:ph type="sldNum" sz="quarter" idx="12"/>
          </p:nvPr>
        </p:nvSpPr>
        <p:spPr/>
        <p:txBody>
          <a:bodyPr/>
          <a:lstStyle/>
          <a:p>
            <a:fld id="{CE439E8D-BC14-43BE-806B-C928C2827552}" type="slidenum">
              <a:rPr lang="en-NZ" smtClean="0"/>
              <a:t>‹#›</a:t>
            </a:fld>
            <a:endParaRPr lang="en-NZ"/>
          </a:p>
        </p:txBody>
      </p:sp>
    </p:spTree>
    <p:extLst>
      <p:ext uri="{BB962C8B-B14F-4D97-AF65-F5344CB8AC3E}">
        <p14:creationId xmlns:p14="http://schemas.microsoft.com/office/powerpoint/2010/main" val="1405052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03CCE9-5398-4AAC-87C5-C386755A440A}" type="datetime1">
              <a:rPr lang="en-NZ" smtClean="0"/>
              <a:t>11/12/2012</a:t>
            </a:fld>
            <a:endParaRPr lang="en-NZ"/>
          </a:p>
        </p:txBody>
      </p:sp>
      <p:sp>
        <p:nvSpPr>
          <p:cNvPr id="6" name="Footer Placeholder 5"/>
          <p:cNvSpPr>
            <a:spLocks noGrp="1"/>
          </p:cNvSpPr>
          <p:nvPr>
            <p:ph type="ftr" sz="quarter" idx="11"/>
          </p:nvPr>
        </p:nvSpPr>
        <p:spPr/>
        <p:txBody>
          <a:bodyPr/>
          <a:lstStyle/>
          <a:p>
            <a:r>
              <a:rPr lang="en-NZ" smtClean="0"/>
              <a:t>Bertram, Lessons of Think Big</a:t>
            </a:r>
            <a:endParaRPr lang="en-NZ"/>
          </a:p>
        </p:txBody>
      </p:sp>
      <p:sp>
        <p:nvSpPr>
          <p:cNvPr id="7" name="Slide Number Placeholder 6"/>
          <p:cNvSpPr>
            <a:spLocks noGrp="1"/>
          </p:cNvSpPr>
          <p:nvPr>
            <p:ph type="sldNum" sz="quarter" idx="12"/>
          </p:nvPr>
        </p:nvSpPr>
        <p:spPr/>
        <p:txBody>
          <a:bodyPr/>
          <a:lstStyle/>
          <a:p>
            <a:fld id="{CE439E8D-BC14-43BE-806B-C928C2827552}" type="slidenum">
              <a:rPr lang="en-NZ" smtClean="0"/>
              <a:t>‹#›</a:t>
            </a:fld>
            <a:endParaRPr lang="en-NZ"/>
          </a:p>
        </p:txBody>
      </p:sp>
    </p:spTree>
    <p:extLst>
      <p:ext uri="{BB962C8B-B14F-4D97-AF65-F5344CB8AC3E}">
        <p14:creationId xmlns:p14="http://schemas.microsoft.com/office/powerpoint/2010/main" val="2739144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3DFB6-CAC8-41F2-85F3-A20E8C7ACB49}" type="datetime1">
              <a:rPr lang="en-NZ" smtClean="0"/>
              <a:t>11/12/2012</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smtClean="0"/>
              <a:t>Bertram, Lessons of Think Big</a:t>
            </a:r>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39E8D-BC14-43BE-806B-C928C2827552}" type="slidenum">
              <a:rPr lang="en-NZ" smtClean="0"/>
              <a:t>‹#›</a:t>
            </a:fld>
            <a:endParaRPr lang="en-NZ"/>
          </a:p>
        </p:txBody>
      </p:sp>
    </p:spTree>
    <p:extLst>
      <p:ext uri="{BB962C8B-B14F-4D97-AF65-F5344CB8AC3E}">
        <p14:creationId xmlns:p14="http://schemas.microsoft.com/office/powerpoint/2010/main" val="3205275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hyperlink" Target="http://www.mfe.govt.nz/publications/climate/greenhouse-gas-inventory-2011/index.html"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inerals.co.nz/pdf/Natural_Resource_NZ_web.pdf"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www.nzlii.org/cgi-bin/disp.pl/nz/cases/NZEnvC/2010/132.html?stem=0&amp;synonyms=0&amp;query=tourism" TargetMode="External"/><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tats.govt.nz/publications/nationalaccounts/minerals/interpretation-of-the-mineral-stock-account.asp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eoffbertram.com/fileadmin/Mining%20Economics%20and%20the%20Conservation%20Estate%20appendices.pdf" TargetMode="External"/><Relationship Id="rId2" Type="http://schemas.openxmlformats.org/officeDocument/2006/relationships/hyperlink" Target="http://www.geoffbertram.com/fileadmin/Mining%20Economics%20and%20the%20Conservation%20Estate%20main%20tex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geoffbertram.com/fileadmin/Mining%20Economics%20and%20the%20Conservation%20Estate%20appendices.pdf" TargetMode="External"/><Relationship Id="rId2" Type="http://schemas.openxmlformats.org/officeDocument/2006/relationships/hyperlink" Target="http://www.geoffbertram.com/fileadmin/Mining%20Economics%20and%20the%20Conservation%20Estate%20main%20text.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1124744"/>
            <a:ext cx="7772400" cy="2232248"/>
          </a:xfrm>
        </p:spPr>
        <p:txBody>
          <a:bodyPr>
            <a:normAutofit fontScale="90000"/>
          </a:bodyPr>
          <a:lstStyle/>
          <a:p>
            <a:r>
              <a:rPr lang="en-NZ" dirty="0" smtClean="0"/>
              <a:t>Lessons from Think Big</a:t>
            </a:r>
            <a:br>
              <a:rPr lang="en-NZ" dirty="0" smtClean="0"/>
            </a:br>
            <a:r>
              <a:rPr lang="en-NZ" dirty="0"/>
              <a:t/>
            </a:r>
            <a:br>
              <a:rPr lang="en-NZ" dirty="0"/>
            </a:br>
            <a:r>
              <a:rPr lang="en-NZ" dirty="0" smtClean="0"/>
              <a:t/>
            </a:r>
            <a:br>
              <a:rPr lang="en-NZ" dirty="0" smtClean="0"/>
            </a:br>
            <a:r>
              <a:rPr lang="en-NZ" sz="2200" dirty="0" smtClean="0"/>
              <a:t>NZAIA Conference 2012</a:t>
            </a:r>
            <a:endParaRPr lang="en-NZ" sz="2200" dirty="0"/>
          </a:p>
        </p:txBody>
      </p:sp>
      <p:sp>
        <p:nvSpPr>
          <p:cNvPr id="3" name="Subtitle 2"/>
          <p:cNvSpPr>
            <a:spLocks noGrp="1"/>
          </p:cNvSpPr>
          <p:nvPr>
            <p:ph type="subTitle" idx="1"/>
          </p:nvPr>
        </p:nvSpPr>
        <p:spPr>
          <a:xfrm>
            <a:off x="1403648" y="4221088"/>
            <a:ext cx="6400800" cy="1752600"/>
          </a:xfrm>
        </p:spPr>
        <p:txBody>
          <a:bodyPr>
            <a:noAutofit/>
          </a:bodyPr>
          <a:lstStyle/>
          <a:p>
            <a:r>
              <a:rPr lang="en-NZ" sz="2000" dirty="0" smtClean="0"/>
              <a:t>Geoff Bertram</a:t>
            </a:r>
          </a:p>
          <a:p>
            <a:r>
              <a:rPr lang="en-NZ" sz="2000" dirty="0" smtClean="0"/>
              <a:t>Institute for Governance and Policy Studies</a:t>
            </a:r>
          </a:p>
          <a:p>
            <a:r>
              <a:rPr lang="en-NZ" sz="2000" dirty="0" smtClean="0"/>
              <a:t>Victoria University of Wellington</a:t>
            </a:r>
          </a:p>
          <a:p>
            <a:r>
              <a:rPr lang="en-NZ" sz="2000" dirty="0" smtClean="0"/>
              <a:t>11 November 2012</a:t>
            </a:r>
            <a:endParaRPr lang="en-NZ" sz="2000" dirty="0"/>
          </a:p>
        </p:txBody>
      </p:sp>
    </p:spTree>
    <p:extLst>
      <p:ext uri="{BB962C8B-B14F-4D97-AF65-F5344CB8AC3E}">
        <p14:creationId xmlns:p14="http://schemas.microsoft.com/office/powerpoint/2010/main" val="22749194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normAutofit/>
          </a:bodyPr>
          <a:lstStyle/>
          <a:p>
            <a:r>
              <a:rPr lang="en-NZ" sz="2800" dirty="0" smtClean="0"/>
              <a:t>Key question to ask of any mineral project promoter:</a:t>
            </a:r>
            <a:endParaRPr lang="en-NZ" sz="2800" dirty="0"/>
          </a:p>
        </p:txBody>
      </p:sp>
      <p:sp>
        <p:nvSpPr>
          <p:cNvPr id="3" name="Content Placeholder 2"/>
          <p:cNvSpPr>
            <a:spLocks noGrp="1"/>
          </p:cNvSpPr>
          <p:nvPr>
            <p:ph idx="1"/>
          </p:nvPr>
        </p:nvSpPr>
        <p:spPr>
          <a:xfrm>
            <a:off x="395536" y="1484784"/>
            <a:ext cx="8229600" cy="4525963"/>
          </a:xfrm>
        </p:spPr>
        <p:txBody>
          <a:bodyPr>
            <a:normAutofit fontScale="77500" lnSpcReduction="20000"/>
          </a:bodyPr>
          <a:lstStyle/>
          <a:p>
            <a:r>
              <a:rPr lang="en-NZ" dirty="0" smtClean="0"/>
              <a:t>Suppose I am an average New Zealand citizen and resident.  What </a:t>
            </a:r>
            <a:r>
              <a:rPr lang="en-NZ" u="sng" dirty="0" smtClean="0"/>
              <a:t>total net payoff</a:t>
            </a:r>
            <a:r>
              <a:rPr lang="en-NZ" dirty="0" smtClean="0"/>
              <a:t> will I get from this project over its expected life [and death], measured as the </a:t>
            </a:r>
            <a:r>
              <a:rPr lang="en-NZ" u="sng" dirty="0" smtClean="0"/>
              <a:t>per capita present value</a:t>
            </a:r>
            <a:r>
              <a:rPr lang="en-NZ" dirty="0" smtClean="0"/>
              <a:t> of</a:t>
            </a:r>
          </a:p>
          <a:p>
            <a:pPr marL="0" indent="0">
              <a:buNone/>
            </a:pPr>
            <a:endParaRPr lang="en-NZ" dirty="0" smtClean="0"/>
          </a:p>
          <a:p>
            <a:pPr lvl="1"/>
            <a:r>
              <a:rPr lang="en-NZ" dirty="0" smtClean="0"/>
              <a:t>All wages and salaries paid to NZ </a:t>
            </a:r>
            <a:r>
              <a:rPr lang="en-NZ" dirty="0" smtClean="0"/>
              <a:t>labour that would not have been earned without the project</a:t>
            </a:r>
            <a:endParaRPr lang="en-NZ" dirty="0" smtClean="0"/>
          </a:p>
          <a:p>
            <a:pPr lvl="1"/>
            <a:r>
              <a:rPr lang="en-NZ" dirty="0" smtClean="0"/>
              <a:t>All </a:t>
            </a:r>
            <a:r>
              <a:rPr lang="en-NZ" dirty="0" smtClean="0"/>
              <a:t>incremental net </a:t>
            </a:r>
            <a:r>
              <a:rPr lang="en-NZ" dirty="0" smtClean="0"/>
              <a:t>profits flowing to NZ investors in the </a:t>
            </a:r>
            <a:r>
              <a:rPr lang="en-NZ" dirty="0" smtClean="0"/>
              <a:t>project</a:t>
            </a:r>
            <a:endParaRPr lang="en-NZ" dirty="0" smtClean="0"/>
          </a:p>
          <a:p>
            <a:pPr lvl="1"/>
            <a:r>
              <a:rPr lang="en-NZ" dirty="0" smtClean="0"/>
              <a:t>All </a:t>
            </a:r>
            <a:r>
              <a:rPr lang="en-NZ" dirty="0" smtClean="0"/>
              <a:t>incremental factor </a:t>
            </a:r>
            <a:r>
              <a:rPr lang="en-NZ" dirty="0" smtClean="0"/>
              <a:t>payments in New Zealand by upstream suppliers located here</a:t>
            </a:r>
          </a:p>
          <a:p>
            <a:pPr lvl="1"/>
            <a:r>
              <a:rPr lang="en-NZ" dirty="0" smtClean="0"/>
              <a:t>All tax and royalty payments received by the NZ Government</a:t>
            </a:r>
          </a:p>
          <a:p>
            <a:pPr lvl="1"/>
            <a:r>
              <a:rPr lang="en-NZ" dirty="0" smtClean="0"/>
              <a:t>Any identifiable </a:t>
            </a:r>
            <a:r>
              <a:rPr lang="en-NZ" dirty="0" err="1" smtClean="0"/>
              <a:t>spillover</a:t>
            </a:r>
            <a:r>
              <a:rPr lang="en-NZ" dirty="0" smtClean="0"/>
              <a:t> effects both positive and negative?</a:t>
            </a:r>
            <a:endParaRPr lang="en-NZ"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10</a:t>
            </a:fld>
            <a:endParaRPr lang="en-NZ"/>
          </a:p>
        </p:txBody>
      </p:sp>
    </p:spTree>
    <p:extLst>
      <p:ext uri="{BB962C8B-B14F-4D97-AF65-F5344CB8AC3E}">
        <p14:creationId xmlns:p14="http://schemas.microsoft.com/office/powerpoint/2010/main" val="37898710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706090"/>
          </a:xfrm>
        </p:spPr>
        <p:txBody>
          <a:bodyPr>
            <a:normAutofit fontScale="90000"/>
          </a:bodyPr>
          <a:lstStyle/>
          <a:p>
            <a:r>
              <a:rPr lang="en-NZ" dirty="0" smtClean="0"/>
              <a:t>Politics of mining in NZ</a:t>
            </a:r>
            <a:endParaRPr lang="en-NZ" dirty="0"/>
          </a:p>
        </p:txBody>
      </p:sp>
      <p:sp>
        <p:nvSpPr>
          <p:cNvPr id="3" name="Content Placeholder 2"/>
          <p:cNvSpPr>
            <a:spLocks noGrp="1"/>
          </p:cNvSpPr>
          <p:nvPr>
            <p:ph idx="1"/>
          </p:nvPr>
        </p:nvSpPr>
        <p:spPr>
          <a:xfrm>
            <a:off x="-31090" y="764704"/>
            <a:ext cx="9144000" cy="6237312"/>
          </a:xfrm>
        </p:spPr>
        <p:txBody>
          <a:bodyPr>
            <a:normAutofit fontScale="62500" lnSpcReduction="20000"/>
          </a:bodyPr>
          <a:lstStyle/>
          <a:p>
            <a:r>
              <a:rPr lang="en-NZ" dirty="0" smtClean="0"/>
              <a:t>A central element is the weakness of the NZ state apparatus in dealing with well-funded lobbying pressure</a:t>
            </a:r>
          </a:p>
          <a:p>
            <a:r>
              <a:rPr lang="en-NZ" dirty="0" smtClean="0"/>
              <a:t>The problem is not new; there has always been a tendency for politicians and officials to be in thrall to key vested interests</a:t>
            </a:r>
          </a:p>
          <a:p>
            <a:r>
              <a:rPr lang="en-NZ" dirty="0" smtClean="0"/>
              <a:t>The argument for democratic forms of government is basically that they preserve more checks and balances on regulatory capture than do </a:t>
            </a:r>
            <a:r>
              <a:rPr lang="en-NZ" dirty="0" smtClean="0"/>
              <a:t>dictatorships</a:t>
            </a:r>
          </a:p>
          <a:p>
            <a:r>
              <a:rPr lang="en-NZ" dirty="0" smtClean="0"/>
              <a:t>Gunnar </a:t>
            </a:r>
            <a:r>
              <a:rPr lang="en-NZ" dirty="0" smtClean="0"/>
              <a:t>Myrdal back in 1969 in </a:t>
            </a:r>
            <a:r>
              <a:rPr lang="en-NZ" i="1" dirty="0" smtClean="0"/>
              <a:t>Asian Drama </a:t>
            </a:r>
            <a:r>
              <a:rPr lang="en-NZ" dirty="0" smtClean="0"/>
              <a:t>made the distinction between “hard” and “soft” states and attributed the institutional failings of several South Asian governments to their “softness” in the face of special-interest pressures</a:t>
            </a:r>
          </a:p>
          <a:p>
            <a:r>
              <a:rPr lang="en-NZ" dirty="0" smtClean="0"/>
              <a:t>Mining has been conspicuously an area in which the key NZ government department, </a:t>
            </a:r>
            <a:r>
              <a:rPr lang="en-NZ" dirty="0" smtClean="0"/>
              <a:t>MED/MBIE, </a:t>
            </a:r>
            <a:r>
              <a:rPr lang="en-NZ" dirty="0" smtClean="0"/>
              <a:t>lacks serious analytical capability and has relied heavily upon advice and modelling funded and </a:t>
            </a:r>
            <a:r>
              <a:rPr lang="en-NZ" dirty="0" smtClean="0"/>
              <a:t>supplied </a:t>
            </a:r>
            <a:r>
              <a:rPr lang="en-NZ" dirty="0" smtClean="0"/>
              <a:t>by mining interests</a:t>
            </a:r>
          </a:p>
          <a:p>
            <a:r>
              <a:rPr lang="en-NZ" dirty="0" smtClean="0"/>
              <a:t>When policymakers lack their own independent sources of advice, careful, rigorous, and genuinely independent peer review of material supplied by vested interests is central to good government.  </a:t>
            </a:r>
            <a:endParaRPr lang="en-NZ" dirty="0"/>
          </a:p>
          <a:p>
            <a:r>
              <a:rPr lang="en-NZ" dirty="0" smtClean="0"/>
              <a:t>MED/MBIE </a:t>
            </a:r>
            <a:r>
              <a:rPr lang="en-NZ" dirty="0" smtClean="0"/>
              <a:t>conspicuously failed tests of basic competence and accountability in the 2010 Schedule 4 debates.  In the </a:t>
            </a:r>
            <a:r>
              <a:rPr lang="en-NZ" dirty="0" err="1" smtClean="0"/>
              <a:t>ongoing</a:t>
            </a:r>
            <a:r>
              <a:rPr lang="en-NZ" dirty="0" smtClean="0"/>
              <a:t> debate on lignite development in Southland it has not yet raised its game, at least so far as the public record goes.</a:t>
            </a:r>
          </a:p>
          <a:p>
            <a:r>
              <a:rPr lang="en-NZ" dirty="0" smtClean="0"/>
              <a:t>The </a:t>
            </a:r>
            <a:r>
              <a:rPr lang="en-NZ" dirty="0" smtClean="0"/>
              <a:t>current </a:t>
            </a:r>
            <a:r>
              <a:rPr lang="en-NZ" i="1" dirty="0" smtClean="0"/>
              <a:t>New </a:t>
            </a:r>
            <a:r>
              <a:rPr lang="en-NZ" i="1" dirty="0" smtClean="0"/>
              <a:t>Zealand Energy Strategy</a:t>
            </a:r>
            <a:r>
              <a:rPr lang="en-NZ" dirty="0" smtClean="0"/>
              <a:t> is devoid of serious </a:t>
            </a:r>
            <a:r>
              <a:rPr lang="en-NZ" dirty="0" smtClean="0"/>
              <a:t>strategic analysis</a:t>
            </a:r>
            <a:r>
              <a:rPr lang="en-NZ" dirty="0" smtClean="0"/>
              <a:t>, which appears to coincide with the Minister’s wishes</a:t>
            </a:r>
          </a:p>
          <a:p>
            <a:endParaRPr lang="en-NZ" dirty="0"/>
          </a:p>
        </p:txBody>
      </p:sp>
      <p:sp>
        <p:nvSpPr>
          <p:cNvPr id="4" name="Slide Number Placeholder 3"/>
          <p:cNvSpPr>
            <a:spLocks noGrp="1"/>
          </p:cNvSpPr>
          <p:nvPr>
            <p:ph type="sldNum" sz="quarter" idx="12"/>
          </p:nvPr>
        </p:nvSpPr>
        <p:spPr/>
        <p:txBody>
          <a:bodyPr/>
          <a:lstStyle/>
          <a:p>
            <a:fld id="{DFF54ABD-2A78-4E0A-AB56-5ECCC7058F00}" type="slidenum">
              <a:rPr lang="en-NZ" smtClean="0"/>
              <a:t>11</a:t>
            </a:fld>
            <a:endParaRPr lang="en-NZ"/>
          </a:p>
        </p:txBody>
      </p:sp>
    </p:spTree>
    <p:extLst>
      <p:ext uri="{BB962C8B-B14F-4D97-AF65-F5344CB8AC3E}">
        <p14:creationId xmlns:p14="http://schemas.microsoft.com/office/powerpoint/2010/main" val="462190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So </a:t>
            </a:r>
            <a:r>
              <a:rPr lang="en-NZ" dirty="0" smtClean="0"/>
              <a:t>the </a:t>
            </a:r>
            <a:r>
              <a:rPr lang="en-NZ" dirty="0" smtClean="0"/>
              <a:t>first </a:t>
            </a:r>
            <a:r>
              <a:rPr lang="en-NZ" dirty="0" smtClean="0"/>
              <a:t>lesson from Think Big is:</a:t>
            </a:r>
            <a:endParaRPr lang="en-NZ" dirty="0"/>
          </a:p>
        </p:txBody>
      </p:sp>
      <p:sp>
        <p:nvSpPr>
          <p:cNvPr id="3" name="Content Placeholder 2"/>
          <p:cNvSpPr>
            <a:spLocks noGrp="1"/>
          </p:cNvSpPr>
          <p:nvPr>
            <p:ph idx="1"/>
          </p:nvPr>
        </p:nvSpPr>
        <p:spPr>
          <a:xfrm>
            <a:off x="457200" y="2204865"/>
            <a:ext cx="8229600" cy="2592288"/>
          </a:xfrm>
        </p:spPr>
        <p:txBody>
          <a:bodyPr>
            <a:normAutofit fontScale="92500" lnSpcReduction="20000"/>
          </a:bodyPr>
          <a:lstStyle/>
          <a:p>
            <a:r>
              <a:rPr lang="en-NZ" sz="4000" dirty="0" smtClean="0"/>
              <a:t>Get the project’s key numbers sorted properly and don’t rely on promoters to do it for you</a:t>
            </a:r>
          </a:p>
          <a:p>
            <a:endParaRPr lang="en-NZ" sz="4000" dirty="0"/>
          </a:p>
          <a:p>
            <a:r>
              <a:rPr lang="en-NZ" sz="4000" dirty="0" smtClean="0"/>
              <a:t>i.e. take the economics seriously</a:t>
            </a:r>
            <a:endParaRPr lang="en-NZ" sz="4000"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12</a:t>
            </a:fld>
            <a:endParaRPr lang="en-NZ"/>
          </a:p>
        </p:txBody>
      </p:sp>
    </p:spTree>
    <p:extLst>
      <p:ext uri="{BB962C8B-B14F-4D97-AF65-F5344CB8AC3E}">
        <p14:creationId xmlns:p14="http://schemas.microsoft.com/office/powerpoint/2010/main" val="35533053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5400600"/>
          </a:xfrm>
        </p:spPr>
        <p:txBody>
          <a:bodyPr>
            <a:normAutofit fontScale="90000"/>
          </a:bodyPr>
          <a:lstStyle/>
          <a:p>
            <a:r>
              <a:rPr lang="en-NZ" dirty="0" smtClean="0"/>
              <a:t>2.  Second lesson from Think Big is: take resource management planning seriously and acknowledge that sometimes the right decision is to say no – especially when the project is huge relative to the national economy and there are substantial risks and uncertainties</a:t>
            </a:r>
            <a:endParaRPr lang="en-NZ"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13</a:t>
            </a:fld>
            <a:endParaRPr lang="en-NZ"/>
          </a:p>
        </p:txBody>
      </p:sp>
    </p:spTree>
    <p:extLst>
      <p:ext uri="{BB962C8B-B14F-4D97-AF65-F5344CB8AC3E}">
        <p14:creationId xmlns:p14="http://schemas.microsoft.com/office/powerpoint/2010/main" val="2730867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78098"/>
          </a:xfrm>
        </p:spPr>
        <p:txBody>
          <a:bodyPr>
            <a:normAutofit fontScale="90000"/>
          </a:bodyPr>
          <a:lstStyle/>
          <a:p>
            <a:r>
              <a:rPr lang="en-NZ" sz="2400" dirty="0" smtClean="0"/>
              <a:t>A word here on the climate change problem [re </a:t>
            </a:r>
            <a:r>
              <a:rPr lang="en-NZ" sz="2400" dirty="0" err="1" smtClean="0"/>
              <a:t>Denniston</a:t>
            </a:r>
            <a:r>
              <a:rPr lang="en-NZ" sz="2400" dirty="0" smtClean="0"/>
              <a:t>, Southland lignite]</a:t>
            </a:r>
            <a:endParaRPr lang="en-NZ" sz="2400" dirty="0"/>
          </a:p>
        </p:txBody>
      </p:sp>
      <p:sp>
        <p:nvSpPr>
          <p:cNvPr id="3" name="Content Placeholder 2"/>
          <p:cNvSpPr>
            <a:spLocks noGrp="1"/>
          </p:cNvSpPr>
          <p:nvPr>
            <p:ph idx="1"/>
          </p:nvPr>
        </p:nvSpPr>
        <p:spPr>
          <a:xfrm>
            <a:off x="323528" y="836712"/>
            <a:ext cx="8352928" cy="5328592"/>
          </a:xfrm>
        </p:spPr>
        <p:txBody>
          <a:bodyPr>
            <a:normAutofit/>
          </a:bodyPr>
          <a:lstStyle/>
          <a:p>
            <a:r>
              <a:rPr lang="en-NZ" sz="2800" dirty="0" smtClean="0"/>
              <a:t>Here’s the IEA’s projection of what has to happen to global coal use to stay with a 450 ppm target:</a:t>
            </a:r>
            <a:endParaRPr lang="en-NZ" sz="2800"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14</a:t>
            </a:fld>
            <a:endParaRPr lang="en-NZ"/>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988622"/>
            <a:ext cx="7360659" cy="388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475656" y="6093296"/>
            <a:ext cx="6031588" cy="369332"/>
          </a:xfrm>
          <a:prstGeom prst="rect">
            <a:avLst/>
          </a:prstGeom>
          <a:noFill/>
        </p:spPr>
        <p:txBody>
          <a:bodyPr wrap="none" rtlCol="0">
            <a:spAutoFit/>
          </a:bodyPr>
          <a:lstStyle/>
          <a:p>
            <a:r>
              <a:rPr lang="en-NZ" dirty="0" smtClean="0"/>
              <a:t>International Energy Agency </a:t>
            </a:r>
            <a:r>
              <a:rPr lang="en-NZ" i="1" dirty="0" smtClean="0"/>
              <a:t>World Energy Outlook 2011 </a:t>
            </a:r>
            <a:r>
              <a:rPr lang="en-NZ" dirty="0" smtClean="0"/>
              <a:t>p.356.</a:t>
            </a:r>
            <a:endParaRPr lang="en-NZ" dirty="0"/>
          </a:p>
        </p:txBody>
      </p:sp>
    </p:spTree>
    <p:extLst>
      <p:ext uri="{BB962C8B-B14F-4D97-AF65-F5344CB8AC3E}">
        <p14:creationId xmlns:p14="http://schemas.microsoft.com/office/powerpoint/2010/main" val="303552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15</a:t>
            </a:fld>
            <a:endParaRPr lang="en-NZ"/>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58" y="1196752"/>
            <a:ext cx="9167314"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1259632" y="5945510"/>
            <a:ext cx="6031588" cy="369332"/>
          </a:xfrm>
          <a:prstGeom prst="rect">
            <a:avLst/>
          </a:prstGeom>
          <a:noFill/>
        </p:spPr>
        <p:txBody>
          <a:bodyPr wrap="none" rtlCol="0">
            <a:spAutoFit/>
          </a:bodyPr>
          <a:lstStyle/>
          <a:p>
            <a:r>
              <a:rPr lang="en-NZ" dirty="0" smtClean="0"/>
              <a:t>International Energy Agency </a:t>
            </a:r>
            <a:r>
              <a:rPr lang="en-NZ" i="1" dirty="0" smtClean="0"/>
              <a:t>World Energy Outlook 2012 </a:t>
            </a:r>
            <a:r>
              <a:rPr lang="en-NZ" dirty="0" smtClean="0"/>
              <a:t>p.156.</a:t>
            </a:r>
            <a:endParaRPr lang="en-NZ" dirty="0"/>
          </a:p>
        </p:txBody>
      </p:sp>
    </p:spTree>
    <p:extLst>
      <p:ext uri="{BB962C8B-B14F-4D97-AF65-F5344CB8AC3E}">
        <p14:creationId xmlns:p14="http://schemas.microsoft.com/office/powerpoint/2010/main" val="1337213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721131"/>
          </a:xfrm>
        </p:spPr>
        <p:txBody>
          <a:bodyPr>
            <a:normAutofit/>
          </a:bodyPr>
          <a:lstStyle/>
          <a:p>
            <a:r>
              <a:rPr lang="en-NZ" sz="2000" dirty="0" smtClean="0"/>
              <a:t>Taking into account the carbon emissions embodied in exports adds 6 Mt to NZ’s contribution to world GHG emissions</a:t>
            </a:r>
            <a:endParaRPr lang="en-NZ" sz="2000" dirty="0"/>
          </a:p>
        </p:txBody>
      </p:sp>
      <p:sp>
        <p:nvSpPr>
          <p:cNvPr id="2" name="Slide Number Placeholder 1"/>
          <p:cNvSpPr>
            <a:spLocks noGrp="1"/>
          </p:cNvSpPr>
          <p:nvPr>
            <p:ph type="sldNum" sz="quarter" idx="12"/>
          </p:nvPr>
        </p:nvSpPr>
        <p:spPr/>
        <p:txBody>
          <a:bodyPr/>
          <a:lstStyle/>
          <a:p>
            <a:fld id="{DFF54ABD-2A78-4E0A-AB56-5ECCC7058F00}" type="slidenum">
              <a:rPr lang="en-NZ" smtClean="0"/>
              <a:t>16</a:t>
            </a:fld>
            <a:endParaRPr lang="en-NZ"/>
          </a:p>
        </p:txBody>
      </p:sp>
      <p:sp>
        <p:nvSpPr>
          <p:cNvPr id="3" name="TextBox 2"/>
          <p:cNvSpPr txBox="1"/>
          <p:nvPr/>
        </p:nvSpPr>
        <p:spPr>
          <a:xfrm>
            <a:off x="251521" y="6334780"/>
            <a:ext cx="8064896" cy="523220"/>
          </a:xfrm>
          <a:prstGeom prst="rect">
            <a:avLst/>
          </a:prstGeom>
          <a:noFill/>
        </p:spPr>
        <p:txBody>
          <a:bodyPr wrap="square" rtlCol="0">
            <a:spAutoFit/>
          </a:bodyPr>
          <a:lstStyle/>
          <a:p>
            <a:r>
              <a:rPr lang="en-NZ" sz="1400" dirty="0" smtClean="0"/>
              <a:t>Data from NZ inventory tables for UNFCCC, </a:t>
            </a:r>
            <a:r>
              <a:rPr lang="en-NZ" sz="1400" dirty="0" smtClean="0">
                <a:hlinkClick r:id="rId2"/>
              </a:rPr>
              <a:t>http://www.mfe.govt.nz/publications/climate/greenhouse-gas-inventory-2011/index.html</a:t>
            </a:r>
            <a:r>
              <a:rPr lang="en-NZ" sz="1400" dirty="0" smtClean="0"/>
              <a:t>  </a:t>
            </a:r>
            <a:endParaRPr lang="en-NZ" sz="1400" dirty="0"/>
          </a:p>
        </p:txBody>
      </p:sp>
      <p:pic>
        <p:nvPicPr>
          <p:cNvPr id="1536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59" y="837763"/>
            <a:ext cx="7579981" cy="5497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36245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The same issue arises with oil exports</a:t>
            </a:r>
            <a:endParaRPr lang="en-NZ" dirty="0"/>
          </a:p>
        </p:txBody>
      </p:sp>
      <p:sp>
        <p:nvSpPr>
          <p:cNvPr id="5" name="Content Placeholder 4"/>
          <p:cNvSpPr>
            <a:spLocks noGrp="1"/>
          </p:cNvSpPr>
          <p:nvPr>
            <p:ph idx="1"/>
          </p:nvPr>
        </p:nvSpPr>
        <p:spPr/>
        <p:txBody>
          <a:bodyPr/>
          <a:lstStyle/>
          <a:p>
            <a:pPr marL="0" indent="0">
              <a:buNone/>
            </a:pPr>
            <a:r>
              <a:rPr lang="en-NZ" dirty="0" smtClean="0"/>
              <a:t>But not with natural gas unless we get into LNG exports</a:t>
            </a:r>
            <a:endParaRPr lang="en-NZ" dirty="0"/>
          </a:p>
        </p:txBody>
      </p:sp>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17</a:t>
            </a:fld>
            <a:endParaRPr lang="en-NZ"/>
          </a:p>
        </p:txBody>
      </p:sp>
    </p:spTree>
    <p:extLst>
      <p:ext uri="{BB962C8B-B14F-4D97-AF65-F5344CB8AC3E}">
        <p14:creationId xmlns:p14="http://schemas.microsoft.com/office/powerpoint/2010/main" val="18288206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18</a:t>
            </a:fld>
            <a:endParaRPr lang="en-NZ"/>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8673" y="188640"/>
            <a:ext cx="8285157" cy="6336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92161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0"/>
            <a:ext cx="8229600" cy="1143000"/>
          </a:xfrm>
        </p:spPr>
        <p:txBody>
          <a:bodyPr>
            <a:normAutofit/>
          </a:bodyPr>
          <a:lstStyle/>
          <a:p>
            <a:r>
              <a:rPr lang="en-NZ" sz="2800" dirty="0" smtClean="0"/>
              <a:t>Less employment and labour income per dollar than other sectors</a:t>
            </a:r>
            <a:endParaRPr lang="en-NZ" sz="2800" dirty="0"/>
          </a:p>
        </p:txBody>
      </p:sp>
      <p:sp>
        <p:nvSpPr>
          <p:cNvPr id="5" name="Content Placeholder 4"/>
          <p:cNvSpPr>
            <a:spLocks noGrp="1"/>
          </p:cNvSpPr>
          <p:nvPr>
            <p:ph idx="1"/>
          </p:nvPr>
        </p:nvSpPr>
        <p:spPr>
          <a:xfrm>
            <a:off x="0" y="980728"/>
            <a:ext cx="9144000" cy="5877272"/>
          </a:xfrm>
        </p:spPr>
        <p:txBody>
          <a:bodyPr>
            <a:normAutofit fontScale="62500" lnSpcReduction="20000"/>
          </a:bodyPr>
          <a:lstStyle/>
          <a:p>
            <a:r>
              <a:rPr lang="en-US" dirty="0"/>
              <a:t>Gross operating surplus (returns on, and of, capital invested) accounts for around 35-40% of mining output, compared with only about 20% for the national economy as a whole.  </a:t>
            </a:r>
            <a:endParaRPr lang="en-US" dirty="0" smtClean="0"/>
          </a:p>
          <a:p>
            <a:endParaRPr lang="en-US" dirty="0" smtClean="0"/>
          </a:p>
          <a:p>
            <a:r>
              <a:rPr lang="en-US" dirty="0" smtClean="0"/>
              <a:t>“Compensation </a:t>
            </a:r>
            <a:r>
              <a:rPr lang="en-US" dirty="0"/>
              <a:t>of employees” accounts for les than 10% of output in mining, against 20% of total output across the overall New Zealand economy. </a:t>
            </a:r>
            <a:endParaRPr lang="en-US" dirty="0" smtClean="0"/>
          </a:p>
          <a:p>
            <a:endParaRPr lang="en-US" dirty="0" smtClean="0"/>
          </a:p>
          <a:p>
            <a:r>
              <a:rPr lang="en-US" dirty="0" smtClean="0"/>
              <a:t>The </a:t>
            </a:r>
            <a:r>
              <a:rPr lang="en-US" dirty="0" err="1"/>
              <a:t>labour</a:t>
            </a:r>
            <a:r>
              <a:rPr lang="en-US" dirty="0"/>
              <a:t> share in mining has fallen dramatically since the 1970s.  Incomes generated in mining, in short, are heavily skewed towards operating surplus</a:t>
            </a:r>
            <a:r>
              <a:rPr lang="en-US" dirty="0" smtClean="0"/>
              <a:t>.</a:t>
            </a:r>
          </a:p>
          <a:p>
            <a:endParaRPr lang="en-NZ" dirty="0"/>
          </a:p>
          <a:p>
            <a:r>
              <a:rPr lang="en-US" dirty="0"/>
              <a:t>gross operating surplus, which takes just under half of gross value added across the whole economy, takes between 70% and 80% in mining </a:t>
            </a:r>
            <a:r>
              <a:rPr lang="en-US" dirty="0" smtClean="0"/>
              <a:t>.</a:t>
            </a:r>
          </a:p>
          <a:p>
            <a:endParaRPr lang="en-US" dirty="0"/>
          </a:p>
          <a:p>
            <a:r>
              <a:rPr lang="en-US" dirty="0" smtClean="0"/>
              <a:t>Compensation </a:t>
            </a:r>
            <a:r>
              <a:rPr lang="en-US" dirty="0"/>
              <a:t>of employees takes 47% of gross value added across the economy, but only 20% in </a:t>
            </a:r>
            <a:r>
              <a:rPr lang="en-US" dirty="0" smtClean="0"/>
              <a:t>mining</a:t>
            </a:r>
          </a:p>
          <a:p>
            <a:endParaRPr lang="en-US" dirty="0" smtClean="0"/>
          </a:p>
          <a:p>
            <a:r>
              <a:rPr lang="en-US" dirty="0" smtClean="0"/>
              <a:t>Depreciation </a:t>
            </a:r>
            <a:r>
              <a:rPr lang="en-US" dirty="0"/>
              <a:t>is 7% of gross </a:t>
            </a:r>
            <a:r>
              <a:rPr lang="en-US" dirty="0" smtClean="0"/>
              <a:t>output nationwide, </a:t>
            </a:r>
            <a:r>
              <a:rPr lang="en-US" dirty="0"/>
              <a:t>whereas for mining it has ranged between 12% and 20% over the past two decades. Using </a:t>
            </a:r>
            <a:r>
              <a:rPr lang="en-US" u="sng" dirty="0"/>
              <a:t>gross</a:t>
            </a:r>
            <a:r>
              <a:rPr lang="en-US" dirty="0"/>
              <a:t> value added (including depreciation) rather than </a:t>
            </a:r>
            <a:r>
              <a:rPr lang="en-US" u="sng" dirty="0"/>
              <a:t>net</a:t>
            </a:r>
            <a:r>
              <a:rPr lang="en-US" dirty="0"/>
              <a:t> value added (excluding depreciation) as the measure of “contribution to the economy” makes mining appear more productive than it actually is in adding value to the intermediate inputs used</a:t>
            </a:r>
            <a:endParaRPr lang="en-NZ" dirty="0"/>
          </a:p>
        </p:txBody>
      </p:sp>
      <p:sp>
        <p:nvSpPr>
          <p:cNvPr id="3" name="Slide Number Placeholder 2"/>
          <p:cNvSpPr>
            <a:spLocks noGrp="1"/>
          </p:cNvSpPr>
          <p:nvPr>
            <p:ph type="sldNum" sz="quarter" idx="12"/>
          </p:nvPr>
        </p:nvSpPr>
        <p:spPr/>
        <p:txBody>
          <a:bodyPr/>
          <a:lstStyle/>
          <a:p>
            <a:fld id="{CE439E8D-BC14-43BE-806B-C928C2827552}" type="slidenum">
              <a:rPr lang="en-NZ" smtClean="0"/>
              <a:t>19</a:t>
            </a:fld>
            <a:endParaRPr lang="en-NZ"/>
          </a:p>
        </p:txBody>
      </p:sp>
    </p:spTree>
    <p:extLst>
      <p:ext uri="{BB962C8B-B14F-4D97-AF65-F5344CB8AC3E}">
        <p14:creationId xmlns:p14="http://schemas.microsoft.com/office/powerpoint/2010/main" val="3811011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200" dirty="0" smtClean="0"/>
              <a:t>1.  Beware of vested interests shouting huge numbers</a:t>
            </a:r>
            <a:endParaRPr lang="en-NZ" sz="3200" dirty="0"/>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r>
              <a:rPr lang="en-NZ" dirty="0" smtClean="0"/>
              <a:t>New Zealand’s greatest psychological weakness is gullibility when faced by promoters </a:t>
            </a:r>
          </a:p>
          <a:p>
            <a:endParaRPr lang="en-NZ" dirty="0" smtClean="0"/>
          </a:p>
          <a:p>
            <a:r>
              <a:rPr lang="en-NZ" dirty="0" smtClean="0"/>
              <a:t>Any promoter’s interest lies in making the strongest case possible for their pet project</a:t>
            </a:r>
          </a:p>
          <a:p>
            <a:endParaRPr lang="en-NZ" dirty="0" smtClean="0"/>
          </a:p>
          <a:p>
            <a:r>
              <a:rPr lang="en-NZ" dirty="0" smtClean="0"/>
              <a:t>They will be honest and open </a:t>
            </a:r>
            <a:r>
              <a:rPr lang="en-NZ" u="sng" dirty="0" smtClean="0"/>
              <a:t>only</a:t>
            </a:r>
            <a:r>
              <a:rPr lang="en-NZ" dirty="0" smtClean="0"/>
              <a:t> in a policy environment where honesty and openness pay </a:t>
            </a:r>
            <a:r>
              <a:rPr lang="en-NZ" u="sng" dirty="0" smtClean="0"/>
              <a:t>and where </a:t>
            </a:r>
            <a:r>
              <a:rPr lang="en-NZ" u="sng" dirty="0" smtClean="0"/>
              <a:t>naked propaganda </a:t>
            </a:r>
            <a:r>
              <a:rPr lang="en-NZ" u="sng" dirty="0" smtClean="0"/>
              <a:t>doesn’t pay off</a:t>
            </a:r>
          </a:p>
          <a:p>
            <a:endParaRPr lang="en-NZ" dirty="0" smtClean="0"/>
          </a:p>
          <a:p>
            <a:r>
              <a:rPr lang="en-NZ" dirty="0" smtClean="0"/>
              <a:t>New Zealand is not such an environment</a:t>
            </a:r>
            <a:endParaRPr lang="en-NZ"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2</a:t>
            </a:fld>
            <a:endParaRPr lang="en-NZ"/>
          </a:p>
        </p:txBody>
      </p:sp>
    </p:spTree>
    <p:extLst>
      <p:ext uri="{BB962C8B-B14F-4D97-AF65-F5344CB8AC3E}">
        <p14:creationId xmlns:p14="http://schemas.microsoft.com/office/powerpoint/2010/main" val="1000119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20</a:t>
            </a:fld>
            <a:endParaRPr lang="en-NZ"/>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21" y="0"/>
            <a:ext cx="9137179" cy="6381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58932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21</a:t>
            </a:fld>
            <a:endParaRPr lang="en-NZ"/>
          </a:p>
        </p:txBody>
      </p:sp>
      <p:graphicFrame>
        <p:nvGraphicFramePr>
          <p:cNvPr id="6" name="Table 5"/>
          <p:cNvGraphicFramePr>
            <a:graphicFrameLocks noGrp="1"/>
          </p:cNvGraphicFramePr>
          <p:nvPr>
            <p:extLst>
              <p:ext uri="{D42A27DB-BD31-4B8C-83A1-F6EECF244321}">
                <p14:modId xmlns:p14="http://schemas.microsoft.com/office/powerpoint/2010/main" val="2451286811"/>
              </p:ext>
            </p:extLst>
          </p:nvPr>
        </p:nvGraphicFramePr>
        <p:xfrm>
          <a:off x="2" y="620691"/>
          <a:ext cx="9143999" cy="6190101"/>
        </p:xfrm>
        <a:graphic>
          <a:graphicData uri="http://schemas.openxmlformats.org/drawingml/2006/table">
            <a:tbl>
              <a:tblPr>
                <a:tableStyleId>{5C22544A-7EE6-4342-B048-85BDC9FD1C3A}</a:tableStyleId>
              </a:tblPr>
              <a:tblGrid>
                <a:gridCol w="637418"/>
                <a:gridCol w="182448"/>
                <a:gridCol w="182448"/>
                <a:gridCol w="1943460"/>
                <a:gridCol w="689872"/>
                <a:gridCol w="719087"/>
                <a:gridCol w="719087"/>
                <a:gridCol w="689209"/>
                <a:gridCol w="637418"/>
                <a:gridCol w="659992"/>
                <a:gridCol w="719087"/>
                <a:gridCol w="719087"/>
                <a:gridCol w="645386"/>
              </a:tblGrid>
              <a:tr h="221075">
                <a:tc rowSpan="2" gridSpan="4">
                  <a:txBody>
                    <a:bodyPr/>
                    <a:lstStyle/>
                    <a:p>
                      <a:pPr algn="ctr">
                        <a:spcAft>
                          <a:spcPts val="0"/>
                        </a:spcAft>
                      </a:pPr>
                      <a:r>
                        <a:rPr lang="en-US" sz="1400" dirty="0">
                          <a:effectLst/>
                        </a:rPr>
                        <a:t>March year 2007 data or estimates</a:t>
                      </a:r>
                      <a:endParaRPr lang="en-NZ" sz="1400" dirty="0">
                        <a:effectLst/>
                        <a:latin typeface="Times New Roman"/>
                        <a:ea typeface="Times New Roman"/>
                      </a:endParaRPr>
                    </a:p>
                  </a:txBody>
                  <a:tcPr marL="68580" marR="68580" marT="0" marB="0" anchor="ctr"/>
                </a:tc>
                <a:tc rowSpan="2" hMerge="1">
                  <a:txBody>
                    <a:bodyPr/>
                    <a:lstStyle/>
                    <a:p>
                      <a:endParaRPr lang="en-NZ"/>
                    </a:p>
                  </a:txBody>
                  <a:tcPr/>
                </a:tc>
                <a:tc rowSpan="2" hMerge="1">
                  <a:txBody>
                    <a:bodyPr/>
                    <a:lstStyle/>
                    <a:p>
                      <a:endParaRPr lang="en-NZ"/>
                    </a:p>
                  </a:txBody>
                  <a:tcPr/>
                </a:tc>
                <a:tc rowSpan="2" hMerge="1">
                  <a:txBody>
                    <a:bodyPr/>
                    <a:lstStyle/>
                    <a:p>
                      <a:endParaRPr lang="en-NZ"/>
                    </a:p>
                  </a:txBody>
                  <a:tcPr/>
                </a:tc>
                <a:tc rowSpan="2">
                  <a:txBody>
                    <a:bodyPr/>
                    <a:lstStyle/>
                    <a:p>
                      <a:pPr algn="ctr">
                        <a:spcAft>
                          <a:spcPts val="0"/>
                        </a:spcAft>
                      </a:pPr>
                      <a:r>
                        <a:rPr lang="en-US" sz="1400">
                          <a:effectLst/>
                        </a:rPr>
                        <a:t>Mining (ANZSIC Division B)</a:t>
                      </a:r>
                      <a:endParaRPr lang="en-NZ" sz="1400">
                        <a:effectLst/>
                        <a:latin typeface="Times New Roman"/>
                        <a:ea typeface="Times New Roman"/>
                      </a:endParaRPr>
                    </a:p>
                  </a:txBody>
                  <a:tcPr marL="68580" marR="68580" marT="0" marB="0" anchor="ctr"/>
                </a:tc>
                <a:tc gridSpan="2">
                  <a:txBody>
                    <a:bodyPr/>
                    <a:lstStyle/>
                    <a:p>
                      <a:pPr algn="ctr">
                        <a:spcAft>
                          <a:spcPts val="0"/>
                        </a:spcAft>
                      </a:pPr>
                      <a:r>
                        <a:rPr lang="en-US" sz="1400">
                          <a:effectLst/>
                        </a:rPr>
                        <a:t>ANZSIC Level 2</a:t>
                      </a:r>
                      <a:endParaRPr lang="en-NZ" sz="1400">
                        <a:effectLst/>
                        <a:latin typeface="Times New Roman"/>
                        <a:ea typeface="Times New Roman"/>
                      </a:endParaRPr>
                    </a:p>
                  </a:txBody>
                  <a:tcPr marL="68580" marR="68580" marT="0" marB="0" anchor="b"/>
                </a:tc>
                <a:tc hMerge="1">
                  <a:txBody>
                    <a:bodyPr/>
                    <a:lstStyle/>
                    <a:p>
                      <a:endParaRPr lang="en-NZ"/>
                    </a:p>
                  </a:txBody>
                  <a:tcPr/>
                </a:tc>
                <a:tc gridSpan="6">
                  <a:txBody>
                    <a:bodyPr/>
                    <a:lstStyle/>
                    <a:p>
                      <a:pPr algn="ctr">
                        <a:spcAft>
                          <a:spcPts val="0"/>
                        </a:spcAft>
                      </a:pPr>
                      <a:r>
                        <a:rPr lang="en-US" sz="1400">
                          <a:effectLst/>
                        </a:rPr>
                        <a:t>ANZSIC level 3</a:t>
                      </a:r>
                      <a:endParaRPr lang="en-NZ" sz="1400">
                        <a:effectLst/>
                        <a:latin typeface="Times New Roman"/>
                        <a:ea typeface="Times New Roman"/>
                      </a:endParaRPr>
                    </a:p>
                  </a:txBody>
                  <a:tcPr marL="68580" marR="68580" marT="0" marB="0" anchor="b"/>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c hMerge="1">
                  <a:txBody>
                    <a:bodyPr/>
                    <a:lstStyle/>
                    <a:p>
                      <a:endParaRPr lang="en-NZ"/>
                    </a:p>
                  </a:txBody>
                  <a:tcPr/>
                </a:tc>
              </a:tr>
              <a:tr h="1547526">
                <a:tc gridSpan="4" vMerge="1">
                  <a:txBody>
                    <a:bodyPr/>
                    <a:lstStyle/>
                    <a:p>
                      <a:endParaRPr lang="en-NZ"/>
                    </a:p>
                  </a:txBody>
                  <a:tcPr/>
                </a:tc>
                <a:tc hMerge="1" vMerge="1">
                  <a:txBody>
                    <a:bodyPr/>
                    <a:lstStyle/>
                    <a:p>
                      <a:endParaRPr lang="en-NZ"/>
                    </a:p>
                  </a:txBody>
                  <a:tcPr/>
                </a:tc>
                <a:tc hMerge="1" vMerge="1">
                  <a:txBody>
                    <a:bodyPr/>
                    <a:lstStyle/>
                    <a:p>
                      <a:endParaRPr lang="en-NZ"/>
                    </a:p>
                  </a:txBody>
                  <a:tcPr/>
                </a:tc>
                <a:tc hMerge="1" vMerge="1">
                  <a:txBody>
                    <a:bodyPr/>
                    <a:lstStyle/>
                    <a:p>
                      <a:endParaRPr lang="en-NZ"/>
                    </a:p>
                  </a:txBody>
                  <a:tcPr/>
                </a:tc>
                <a:tc vMerge="1">
                  <a:txBody>
                    <a:bodyPr/>
                    <a:lstStyle/>
                    <a:p>
                      <a:endParaRPr lang="en-NZ"/>
                    </a:p>
                  </a:txBody>
                  <a:tcPr/>
                </a:tc>
                <a:tc>
                  <a:txBody>
                    <a:bodyPr/>
                    <a:lstStyle/>
                    <a:p>
                      <a:pPr algn="ctr">
                        <a:spcAft>
                          <a:spcPts val="0"/>
                        </a:spcAft>
                      </a:pPr>
                      <a:r>
                        <a:rPr lang="en-US" sz="1400" dirty="0">
                          <a:effectLst/>
                        </a:rPr>
                        <a:t>Oil and gas</a:t>
                      </a:r>
                      <a:endParaRPr lang="en-NZ" sz="1400" dirty="0">
                        <a:effectLst/>
                        <a:latin typeface="Times New Roman"/>
                        <a:ea typeface="Times New Roman"/>
                      </a:endParaRPr>
                    </a:p>
                  </a:txBody>
                  <a:tcPr marL="68580" marR="68580" marT="0" marB="0"/>
                </a:tc>
                <a:tc>
                  <a:txBody>
                    <a:bodyPr/>
                    <a:lstStyle/>
                    <a:p>
                      <a:pPr algn="ctr">
                        <a:spcAft>
                          <a:spcPts val="0"/>
                        </a:spcAft>
                      </a:pPr>
                      <a:r>
                        <a:rPr lang="en-US" sz="1400">
                          <a:effectLst/>
                        </a:rPr>
                        <a:t>Mining and quarrying (incl services to mining)</a:t>
                      </a:r>
                      <a:endParaRPr lang="en-NZ" sz="1400">
                        <a:effectLst/>
                        <a:latin typeface="Times New Roman"/>
                        <a:ea typeface="Times New Roman"/>
                      </a:endParaRPr>
                    </a:p>
                  </a:txBody>
                  <a:tcPr marL="68580" marR="68580" marT="0" marB="0"/>
                </a:tc>
                <a:tc>
                  <a:txBody>
                    <a:bodyPr/>
                    <a:lstStyle/>
                    <a:p>
                      <a:pPr algn="ctr">
                        <a:spcAft>
                          <a:spcPts val="0"/>
                        </a:spcAft>
                      </a:pPr>
                      <a:r>
                        <a:rPr lang="en-US" sz="1400">
                          <a:effectLst/>
                        </a:rPr>
                        <a:t>Quarrying</a:t>
                      </a:r>
                      <a:endParaRPr lang="en-NZ" sz="1400">
                        <a:effectLst/>
                        <a:latin typeface="Times New Roman"/>
                        <a:ea typeface="Times New Roman"/>
                      </a:endParaRPr>
                    </a:p>
                  </a:txBody>
                  <a:tcPr marL="68580" marR="68580" marT="0" marB="0"/>
                </a:tc>
                <a:tc>
                  <a:txBody>
                    <a:bodyPr/>
                    <a:lstStyle/>
                    <a:p>
                      <a:pPr algn="ctr">
                        <a:spcAft>
                          <a:spcPts val="0"/>
                        </a:spcAft>
                      </a:pPr>
                      <a:r>
                        <a:rPr lang="en-US" sz="1400">
                          <a:effectLst/>
                        </a:rPr>
                        <a:t>Coal</a:t>
                      </a:r>
                      <a:endParaRPr lang="en-NZ" sz="1400">
                        <a:effectLst/>
                        <a:latin typeface="Times New Roman"/>
                        <a:ea typeface="Times New Roman"/>
                      </a:endParaRPr>
                    </a:p>
                  </a:txBody>
                  <a:tcPr marL="68580" marR="68580" marT="0" marB="0"/>
                </a:tc>
                <a:tc>
                  <a:txBody>
                    <a:bodyPr/>
                    <a:lstStyle/>
                    <a:p>
                      <a:pPr algn="ctr">
                        <a:spcAft>
                          <a:spcPts val="0"/>
                        </a:spcAft>
                      </a:pPr>
                      <a:r>
                        <a:rPr lang="en-US" sz="1400">
                          <a:effectLst/>
                        </a:rPr>
                        <a:t>Gold &amp; silver</a:t>
                      </a:r>
                      <a:endParaRPr lang="en-NZ" sz="1400">
                        <a:effectLst/>
                        <a:latin typeface="Times New Roman"/>
                        <a:ea typeface="Times New Roman"/>
                      </a:endParaRPr>
                    </a:p>
                  </a:txBody>
                  <a:tcPr marL="68580" marR="68580" marT="0" marB="0"/>
                </a:tc>
                <a:tc>
                  <a:txBody>
                    <a:bodyPr/>
                    <a:lstStyle/>
                    <a:p>
                      <a:pPr algn="ctr">
                        <a:spcAft>
                          <a:spcPts val="0"/>
                        </a:spcAft>
                      </a:pPr>
                      <a:r>
                        <a:rPr lang="en-US" sz="1400">
                          <a:effectLst/>
                        </a:rPr>
                        <a:t>Ironsands</a:t>
                      </a:r>
                      <a:endParaRPr lang="en-NZ" sz="1400">
                        <a:effectLst/>
                        <a:latin typeface="Times New Roman"/>
                        <a:ea typeface="Times New Roman"/>
                      </a:endParaRPr>
                    </a:p>
                  </a:txBody>
                  <a:tcPr marL="68580" marR="68580" marT="0" marB="0"/>
                </a:tc>
                <a:tc>
                  <a:txBody>
                    <a:bodyPr/>
                    <a:lstStyle/>
                    <a:p>
                      <a:pPr algn="ctr">
                        <a:spcAft>
                          <a:spcPts val="0"/>
                        </a:spcAft>
                      </a:pPr>
                      <a:r>
                        <a:rPr lang="en-US" sz="1400">
                          <a:effectLst/>
                        </a:rPr>
                        <a:t>Total mining and quarrying</a:t>
                      </a:r>
                      <a:endParaRPr lang="en-NZ" sz="1400">
                        <a:effectLst/>
                        <a:latin typeface="Times New Roman"/>
                        <a:ea typeface="Times New Roman"/>
                      </a:endParaRPr>
                    </a:p>
                  </a:txBody>
                  <a:tcPr marL="68580" marR="68580" marT="0" marB="0"/>
                </a:tc>
                <a:tc>
                  <a:txBody>
                    <a:bodyPr/>
                    <a:lstStyle/>
                    <a:p>
                      <a:pPr algn="ctr">
                        <a:spcAft>
                          <a:spcPts val="0"/>
                        </a:spcAft>
                      </a:pPr>
                      <a:r>
                        <a:rPr lang="en-US" sz="1400">
                          <a:effectLst/>
                        </a:rPr>
                        <a:t>Services to mining estimates</a:t>
                      </a:r>
                      <a:endParaRPr lang="en-NZ" sz="1400">
                        <a:effectLst/>
                        <a:latin typeface="Times New Roman"/>
                        <a:ea typeface="Times New Roman"/>
                      </a:endParaRPr>
                    </a:p>
                  </a:txBody>
                  <a:tcPr marL="68580" marR="68580" marT="0" marB="0"/>
                </a:tc>
              </a:tr>
              <a:tr h="442150">
                <a:tc gridSpan="4">
                  <a:txBody>
                    <a:bodyPr/>
                    <a:lstStyle/>
                    <a:p>
                      <a:pPr>
                        <a:spcAft>
                          <a:spcPts val="0"/>
                        </a:spcAft>
                      </a:pPr>
                      <a:r>
                        <a:rPr lang="en-US" sz="1400">
                          <a:effectLst/>
                        </a:rPr>
                        <a:t>Percentage shares of gross value added</a:t>
                      </a:r>
                      <a:endParaRPr lang="en-NZ" sz="1400">
                        <a:effectLst/>
                        <a:latin typeface="Times New Roman"/>
                        <a:ea typeface="Times New Roman"/>
                      </a:endParaRPr>
                    </a:p>
                  </a:txBody>
                  <a:tcPr marL="68580" marR="68580" marT="0" marB="0" anchor="b"/>
                </a:tc>
                <a:tc hMerge="1">
                  <a:txBody>
                    <a:bodyPr/>
                    <a:lstStyle/>
                    <a:p>
                      <a:endParaRPr lang="en-NZ"/>
                    </a:p>
                  </a:txBody>
                  <a:tcPr/>
                </a:tc>
                <a:tc hMerge="1">
                  <a:txBody>
                    <a:bodyPr/>
                    <a:lstStyle/>
                    <a:p>
                      <a:endParaRPr lang="en-NZ"/>
                    </a:p>
                  </a:txBody>
                  <a:tcPr/>
                </a:tc>
                <a:tc hMerge="1">
                  <a:txBody>
                    <a:bodyPr/>
                    <a:lstStyle/>
                    <a:p>
                      <a:endParaRPr lang="en-NZ"/>
                    </a:p>
                  </a:txBody>
                  <a:tcPr/>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3">
                  <a:txBody>
                    <a:bodyPr/>
                    <a:lstStyle/>
                    <a:p>
                      <a:pPr>
                        <a:spcAft>
                          <a:spcPts val="0"/>
                        </a:spcAft>
                      </a:pPr>
                      <a:r>
                        <a:rPr lang="en-US" sz="1400">
                          <a:effectLst/>
                        </a:rPr>
                        <a:t>Compensation of employees</a:t>
                      </a:r>
                      <a:endParaRPr lang="en-NZ" sz="1400">
                        <a:effectLst/>
                        <a:latin typeface="Times New Roman"/>
                        <a:ea typeface="Times New Roman"/>
                      </a:endParaRPr>
                    </a:p>
                  </a:txBody>
                  <a:tcPr marL="68580" marR="68580" marT="0" marB="0" anchor="b"/>
                </a:tc>
                <a:tc hMerge="1">
                  <a:txBody>
                    <a:bodyPr/>
                    <a:lstStyle/>
                    <a:p>
                      <a:endParaRPr lang="en-NZ"/>
                    </a:p>
                  </a:txBody>
                  <a:tcPr/>
                </a:tc>
                <a:tc hMerge="1">
                  <a:txBody>
                    <a:bodyPr/>
                    <a:lstStyle/>
                    <a:p>
                      <a:endParaRPr lang="en-NZ"/>
                    </a:p>
                  </a:txBody>
                  <a:tcPr/>
                </a:tc>
                <a:tc>
                  <a:txBody>
                    <a:bodyPr/>
                    <a:lstStyle/>
                    <a:p>
                      <a:pPr algn="r">
                        <a:spcAft>
                          <a:spcPts val="0"/>
                        </a:spcAft>
                      </a:pPr>
                      <a:r>
                        <a:rPr lang="en-US" sz="1400">
                          <a:effectLst/>
                        </a:rPr>
                        <a:t>21.0%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12.7%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31.8%</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34.6%</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35.0%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21.7%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57.1%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32.4%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29.3%</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3">
                  <a:txBody>
                    <a:bodyPr/>
                    <a:lstStyle/>
                    <a:p>
                      <a:pPr>
                        <a:spcAft>
                          <a:spcPts val="0"/>
                        </a:spcAft>
                      </a:pPr>
                      <a:r>
                        <a:rPr lang="en-US" sz="1400">
                          <a:effectLst/>
                        </a:rPr>
                        <a:t>Taxes on production incl ERL</a:t>
                      </a:r>
                      <a:endParaRPr lang="en-NZ" sz="1400">
                        <a:effectLst/>
                        <a:latin typeface="Times New Roman"/>
                        <a:ea typeface="Times New Roman"/>
                      </a:endParaRPr>
                    </a:p>
                  </a:txBody>
                  <a:tcPr marL="68580" marR="68580" marT="0" marB="0" anchor="b"/>
                </a:tc>
                <a:tc hMerge="1">
                  <a:txBody>
                    <a:bodyPr/>
                    <a:lstStyle/>
                    <a:p>
                      <a:endParaRPr lang="en-NZ"/>
                    </a:p>
                  </a:txBody>
                  <a:tcPr/>
                </a:tc>
                <a:tc hMerge="1">
                  <a:txBody>
                    <a:bodyPr/>
                    <a:lstStyle/>
                    <a:p>
                      <a:endParaRPr lang="en-NZ"/>
                    </a:p>
                  </a:txBody>
                  <a:tcPr/>
                </a:tc>
                <a:tc>
                  <a:txBody>
                    <a:bodyPr/>
                    <a:lstStyle/>
                    <a:p>
                      <a:pPr algn="r">
                        <a:spcAft>
                          <a:spcPts val="0"/>
                        </a:spcAft>
                      </a:pPr>
                      <a:r>
                        <a:rPr lang="en-US" sz="1400">
                          <a:effectLst/>
                        </a:rPr>
                        <a:t>4.6%</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10.7%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0.0%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0.0%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0.3%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13.1%</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3">
                  <a:txBody>
                    <a:bodyPr/>
                    <a:lstStyle/>
                    <a:p>
                      <a:pPr>
                        <a:spcAft>
                          <a:spcPts val="0"/>
                        </a:spcAft>
                      </a:pPr>
                      <a:r>
                        <a:rPr lang="en-US" sz="1400">
                          <a:effectLst/>
                        </a:rPr>
                        <a:t>Gross operating surplus</a:t>
                      </a:r>
                      <a:endParaRPr lang="en-NZ" sz="1400">
                        <a:effectLst/>
                        <a:latin typeface="Times New Roman"/>
                        <a:ea typeface="Times New Roman"/>
                      </a:endParaRPr>
                    </a:p>
                  </a:txBody>
                  <a:tcPr marL="68580" marR="68580" marT="0" marB="0" anchor="b"/>
                </a:tc>
                <a:tc hMerge="1">
                  <a:txBody>
                    <a:bodyPr/>
                    <a:lstStyle/>
                    <a:p>
                      <a:endParaRPr lang="en-NZ"/>
                    </a:p>
                  </a:txBody>
                  <a:tcPr/>
                </a:tc>
                <a:tc hMerge="1">
                  <a:txBody>
                    <a:bodyPr/>
                    <a:lstStyle/>
                    <a:p>
                      <a:endParaRPr lang="en-NZ"/>
                    </a:p>
                  </a:txBody>
                  <a:tcPr/>
                </a:tc>
                <a:tc>
                  <a:txBody>
                    <a:bodyPr/>
                    <a:lstStyle/>
                    <a:p>
                      <a:pPr algn="r">
                        <a:spcAft>
                          <a:spcPts val="0"/>
                        </a:spcAft>
                      </a:pPr>
                      <a:r>
                        <a:rPr lang="en-US" sz="1400">
                          <a:effectLst/>
                        </a:rPr>
                        <a:t>74.4%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82.5%</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63.9%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65.0%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60.8%</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78.3%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42.9%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66.0%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56.9%</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2">
                  <a:txBody>
                    <a:bodyPr/>
                    <a:lstStyle/>
                    <a:p>
                      <a:pPr>
                        <a:spcAft>
                          <a:spcPts val="0"/>
                        </a:spcAft>
                      </a:pPr>
                      <a:r>
                        <a:rPr lang="en-US" sz="1400">
                          <a:effectLst/>
                        </a:rPr>
                        <a:t>Depreciation</a:t>
                      </a:r>
                      <a:endParaRPr lang="en-NZ" sz="1400">
                        <a:effectLst/>
                        <a:latin typeface="Times New Roman"/>
                        <a:ea typeface="Times New Roman"/>
                      </a:endParaRPr>
                    </a:p>
                  </a:txBody>
                  <a:tcPr marL="68580" marR="68580" marT="0" marB="0" anchor="b"/>
                </a:tc>
                <a:tc hMerge="1">
                  <a:txBody>
                    <a:bodyPr/>
                    <a:lstStyle/>
                    <a:p>
                      <a:endParaRPr lang="en-NZ"/>
                    </a:p>
                  </a:txBody>
                  <a:tcPr/>
                </a:tc>
                <a:tc>
                  <a:txBody>
                    <a:bodyPr/>
                    <a:lstStyle/>
                    <a:p>
                      <a:pPr algn="r">
                        <a:spcAft>
                          <a:spcPts val="0"/>
                        </a:spcAft>
                      </a:pPr>
                      <a:r>
                        <a:rPr lang="en-US" sz="1400">
                          <a:effectLst/>
                        </a:rPr>
                        <a:t>26.3%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32.6%</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18.2%</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15.9%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20.1%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46.1%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3.5%</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24.1%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14.3%</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2">
                  <a:txBody>
                    <a:bodyPr/>
                    <a:lstStyle/>
                    <a:p>
                      <a:pPr>
                        <a:spcAft>
                          <a:spcPts val="0"/>
                        </a:spcAft>
                      </a:pPr>
                      <a:r>
                        <a:rPr lang="en-US" sz="1400">
                          <a:effectLst/>
                        </a:rPr>
                        <a:t>Net surplus</a:t>
                      </a:r>
                      <a:endParaRPr lang="en-NZ" sz="1400">
                        <a:effectLst/>
                        <a:latin typeface="Times New Roman"/>
                        <a:ea typeface="Times New Roman"/>
                      </a:endParaRPr>
                    </a:p>
                  </a:txBody>
                  <a:tcPr marL="68580" marR="68580" marT="0" marB="0" anchor="b"/>
                </a:tc>
                <a:tc hMerge="1">
                  <a:txBody>
                    <a:bodyPr/>
                    <a:lstStyle/>
                    <a:p>
                      <a:endParaRPr lang="en-NZ"/>
                    </a:p>
                  </a:txBody>
                  <a:tcPr/>
                </a:tc>
                <a:tc>
                  <a:txBody>
                    <a:bodyPr/>
                    <a:lstStyle/>
                    <a:p>
                      <a:pPr algn="r">
                        <a:spcAft>
                          <a:spcPts val="0"/>
                        </a:spcAft>
                      </a:pPr>
                      <a:r>
                        <a:rPr lang="en-US" sz="1400">
                          <a:effectLst/>
                        </a:rPr>
                        <a:t>48.1%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49.9%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45.8%</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49.1%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40.8%</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32.2%</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42.9%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42.1%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42.6%</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Income tax and royalties</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14.7%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16.7%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8.3%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0.3%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13.4%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12.8%</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After-tax net surplus</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34.4%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24.1%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23.9%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42.9%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28.7%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29.8%</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r>
              <a:tr h="221075">
                <a:tc gridSpan="4">
                  <a:txBody>
                    <a:bodyPr/>
                    <a:lstStyle/>
                    <a:p>
                      <a:pPr>
                        <a:spcAft>
                          <a:spcPts val="0"/>
                        </a:spcAft>
                      </a:pPr>
                      <a:r>
                        <a:rPr lang="en-US" sz="1400">
                          <a:effectLst/>
                        </a:rPr>
                        <a:t>Percentage shares of gross output</a:t>
                      </a:r>
                      <a:endParaRPr lang="en-NZ" sz="1400">
                        <a:effectLst/>
                        <a:latin typeface="Times New Roman"/>
                        <a:ea typeface="Times New Roman"/>
                      </a:endParaRPr>
                    </a:p>
                  </a:txBody>
                  <a:tcPr marL="68580" marR="68580" marT="0" marB="0" anchor="b"/>
                </a:tc>
                <a:tc hMerge="1">
                  <a:txBody>
                    <a:bodyPr/>
                    <a:lstStyle/>
                    <a:p>
                      <a:endParaRPr lang="en-NZ"/>
                    </a:p>
                  </a:txBody>
                  <a:tcPr/>
                </a:tc>
                <a:tc hMerge="1">
                  <a:txBody>
                    <a:bodyPr/>
                    <a:lstStyle/>
                    <a:p>
                      <a:endParaRPr lang="en-NZ"/>
                    </a:p>
                  </a:txBody>
                  <a:tcPr/>
                </a:tc>
                <a:tc hMerge="1">
                  <a:txBody>
                    <a:bodyPr/>
                    <a:lstStyle/>
                    <a:p>
                      <a:endParaRPr lang="en-NZ"/>
                    </a:p>
                  </a:txBody>
                  <a:tcPr/>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3">
                  <a:txBody>
                    <a:bodyPr/>
                    <a:lstStyle/>
                    <a:p>
                      <a:pPr>
                        <a:spcAft>
                          <a:spcPts val="0"/>
                        </a:spcAft>
                      </a:pPr>
                      <a:r>
                        <a:rPr lang="en-US" sz="1400">
                          <a:effectLst/>
                        </a:rPr>
                        <a:t>Intermediate purchases</a:t>
                      </a:r>
                      <a:endParaRPr lang="en-NZ" sz="1400">
                        <a:effectLst/>
                        <a:latin typeface="Times New Roman"/>
                        <a:ea typeface="Times New Roman"/>
                      </a:endParaRPr>
                    </a:p>
                  </a:txBody>
                  <a:tcPr marL="68580" marR="68580" marT="0" marB="0" anchor="b"/>
                </a:tc>
                <a:tc hMerge="1">
                  <a:txBody>
                    <a:bodyPr/>
                    <a:lstStyle/>
                    <a:p>
                      <a:endParaRPr lang="en-NZ"/>
                    </a:p>
                  </a:txBody>
                  <a:tcPr/>
                </a:tc>
                <a:tc hMerge="1">
                  <a:txBody>
                    <a:bodyPr/>
                    <a:lstStyle/>
                    <a:p>
                      <a:endParaRPr lang="en-NZ"/>
                    </a:p>
                  </a:txBody>
                  <a:tcPr/>
                </a:tc>
                <a:tc>
                  <a:txBody>
                    <a:bodyPr/>
                    <a:lstStyle/>
                    <a:p>
                      <a:pPr algn="r">
                        <a:spcAft>
                          <a:spcPts val="0"/>
                        </a:spcAft>
                      </a:pPr>
                      <a:r>
                        <a:rPr lang="en-US" sz="1400">
                          <a:effectLst/>
                        </a:rPr>
                        <a:t>54.5%</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50.2%</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59.1%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56.3%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68.4%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41.1%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56.3%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68.4%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41.1%</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3">
                  <a:txBody>
                    <a:bodyPr/>
                    <a:lstStyle/>
                    <a:p>
                      <a:pPr>
                        <a:spcAft>
                          <a:spcPts val="0"/>
                        </a:spcAft>
                      </a:pPr>
                      <a:r>
                        <a:rPr lang="en-US" sz="1400">
                          <a:effectLst/>
                        </a:rPr>
                        <a:t>Gross value added</a:t>
                      </a:r>
                      <a:endParaRPr lang="en-NZ" sz="1400">
                        <a:effectLst/>
                        <a:latin typeface="Times New Roman"/>
                        <a:ea typeface="Times New Roman"/>
                      </a:endParaRPr>
                    </a:p>
                  </a:txBody>
                  <a:tcPr marL="68580" marR="68580" marT="0" marB="0" anchor="b"/>
                </a:tc>
                <a:tc hMerge="1">
                  <a:txBody>
                    <a:bodyPr/>
                    <a:lstStyle/>
                    <a:p>
                      <a:endParaRPr lang="en-NZ"/>
                    </a:p>
                  </a:txBody>
                  <a:tcPr/>
                </a:tc>
                <a:tc hMerge="1">
                  <a:txBody>
                    <a:bodyPr/>
                    <a:lstStyle/>
                    <a:p>
                      <a:endParaRPr lang="en-NZ"/>
                    </a:p>
                  </a:txBody>
                  <a:tcPr/>
                </a:tc>
                <a:tc>
                  <a:txBody>
                    <a:bodyPr/>
                    <a:lstStyle/>
                    <a:p>
                      <a:pPr algn="r">
                        <a:spcAft>
                          <a:spcPts val="0"/>
                        </a:spcAft>
                      </a:pPr>
                      <a:r>
                        <a:rPr lang="en-US" sz="1400">
                          <a:effectLst/>
                        </a:rPr>
                        <a:t>45.5%</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49.9%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40.9%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43.7%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31.6%</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52.5%</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43.7%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31.6%</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52.5%</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3">
                  <a:txBody>
                    <a:bodyPr/>
                    <a:lstStyle/>
                    <a:p>
                      <a:pPr>
                        <a:spcAft>
                          <a:spcPts val="0"/>
                        </a:spcAft>
                      </a:pPr>
                      <a:r>
                        <a:rPr lang="en-US" sz="1400">
                          <a:effectLst/>
                        </a:rPr>
                        <a:t>Compensation of employees</a:t>
                      </a:r>
                      <a:endParaRPr lang="en-NZ" sz="1400">
                        <a:effectLst/>
                        <a:latin typeface="Times New Roman"/>
                        <a:ea typeface="Times New Roman"/>
                      </a:endParaRPr>
                    </a:p>
                  </a:txBody>
                  <a:tcPr marL="68580" marR="68580" marT="0" marB="0" anchor="b"/>
                </a:tc>
                <a:tc hMerge="1">
                  <a:txBody>
                    <a:bodyPr/>
                    <a:lstStyle/>
                    <a:p>
                      <a:endParaRPr lang="en-NZ"/>
                    </a:p>
                  </a:txBody>
                  <a:tcPr/>
                </a:tc>
                <a:tc hMerge="1">
                  <a:txBody>
                    <a:bodyPr/>
                    <a:lstStyle/>
                    <a:p>
                      <a:endParaRPr lang="en-NZ"/>
                    </a:p>
                  </a:txBody>
                  <a:tcPr/>
                </a:tc>
                <a:tc>
                  <a:txBody>
                    <a:bodyPr/>
                    <a:lstStyle/>
                    <a:p>
                      <a:pPr algn="r">
                        <a:spcAft>
                          <a:spcPts val="0"/>
                        </a:spcAft>
                      </a:pPr>
                      <a:r>
                        <a:rPr lang="en-US" sz="1400">
                          <a:effectLst/>
                        </a:rPr>
                        <a:t>9.5%</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6.3%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13.0%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15.1%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11.1%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11.4%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24.9%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13.0%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13.0%</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3">
                  <a:txBody>
                    <a:bodyPr/>
                    <a:lstStyle/>
                    <a:p>
                      <a:pPr>
                        <a:spcAft>
                          <a:spcPts val="0"/>
                        </a:spcAft>
                      </a:pPr>
                      <a:r>
                        <a:rPr lang="en-US" sz="1400">
                          <a:effectLst/>
                        </a:rPr>
                        <a:t>Taxes on production incl ERL</a:t>
                      </a:r>
                      <a:endParaRPr lang="en-NZ" sz="1400">
                        <a:effectLst/>
                        <a:latin typeface="Times New Roman"/>
                        <a:ea typeface="Times New Roman"/>
                      </a:endParaRPr>
                    </a:p>
                  </a:txBody>
                  <a:tcPr marL="68580" marR="68580" marT="0" marB="0" anchor="b"/>
                </a:tc>
                <a:tc hMerge="1">
                  <a:txBody>
                    <a:bodyPr/>
                    <a:lstStyle/>
                    <a:p>
                      <a:endParaRPr lang="en-NZ"/>
                    </a:p>
                  </a:txBody>
                  <a:tcPr/>
                </a:tc>
                <a:tc hMerge="1">
                  <a:txBody>
                    <a:bodyPr/>
                    <a:lstStyle/>
                    <a:p>
                      <a:endParaRPr lang="en-NZ"/>
                    </a:p>
                  </a:txBody>
                  <a:tcPr/>
                </a:tc>
                <a:tc>
                  <a:txBody>
                    <a:bodyPr/>
                    <a:lstStyle/>
                    <a:p>
                      <a:pPr algn="r">
                        <a:spcAft>
                          <a:spcPts val="0"/>
                        </a:spcAft>
                      </a:pPr>
                      <a:r>
                        <a:rPr lang="en-US" sz="1400">
                          <a:effectLst/>
                        </a:rPr>
                        <a:t>2.1%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0.0%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0.0%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0.1%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0.6%</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5.8%</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3">
                  <a:txBody>
                    <a:bodyPr/>
                    <a:lstStyle/>
                    <a:p>
                      <a:pPr>
                        <a:spcAft>
                          <a:spcPts val="0"/>
                        </a:spcAft>
                      </a:pPr>
                      <a:r>
                        <a:rPr lang="en-US" sz="1400">
                          <a:effectLst/>
                        </a:rPr>
                        <a:t>Gross operating surplus</a:t>
                      </a:r>
                      <a:endParaRPr lang="en-NZ" sz="1400">
                        <a:effectLst/>
                        <a:latin typeface="Times New Roman"/>
                        <a:ea typeface="Times New Roman"/>
                      </a:endParaRPr>
                    </a:p>
                  </a:txBody>
                  <a:tcPr marL="68580" marR="68580" marT="0" marB="0" anchor="b"/>
                </a:tc>
                <a:tc hMerge="1">
                  <a:txBody>
                    <a:bodyPr/>
                    <a:lstStyle/>
                    <a:p>
                      <a:endParaRPr lang="en-NZ"/>
                    </a:p>
                  </a:txBody>
                  <a:tcPr/>
                </a:tc>
                <a:tc hMerge="1">
                  <a:txBody>
                    <a:bodyPr/>
                    <a:lstStyle/>
                    <a:p>
                      <a:endParaRPr lang="en-NZ"/>
                    </a:p>
                  </a:txBody>
                  <a:tcPr/>
                </a:tc>
                <a:tc>
                  <a:txBody>
                    <a:bodyPr/>
                    <a:lstStyle/>
                    <a:p>
                      <a:pPr algn="r">
                        <a:spcAft>
                          <a:spcPts val="0"/>
                        </a:spcAft>
                      </a:pPr>
                      <a:r>
                        <a:rPr lang="en-US" sz="1400">
                          <a:effectLst/>
                        </a:rPr>
                        <a:t>33.9%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41.1%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26.1%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28.4%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19.2%</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41.1%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18.7%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26.5%</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25.3%</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2">
                  <a:txBody>
                    <a:bodyPr/>
                    <a:lstStyle/>
                    <a:p>
                      <a:pPr>
                        <a:spcAft>
                          <a:spcPts val="0"/>
                        </a:spcAft>
                      </a:pPr>
                      <a:r>
                        <a:rPr lang="en-US" sz="1400">
                          <a:effectLst/>
                        </a:rPr>
                        <a:t>Depreciation</a:t>
                      </a:r>
                      <a:endParaRPr lang="en-NZ" sz="1400">
                        <a:effectLst/>
                        <a:latin typeface="Times New Roman"/>
                        <a:ea typeface="Times New Roman"/>
                      </a:endParaRPr>
                    </a:p>
                  </a:txBody>
                  <a:tcPr marL="68580" marR="68580" marT="0" marB="0" anchor="b"/>
                </a:tc>
                <a:tc hMerge="1">
                  <a:txBody>
                    <a:bodyPr/>
                    <a:lstStyle/>
                    <a:p>
                      <a:endParaRPr lang="en-NZ"/>
                    </a:p>
                  </a:txBody>
                  <a:tcPr/>
                </a:tc>
                <a:tc>
                  <a:txBody>
                    <a:bodyPr/>
                    <a:lstStyle/>
                    <a:p>
                      <a:pPr algn="r">
                        <a:spcAft>
                          <a:spcPts val="0"/>
                        </a:spcAft>
                      </a:pPr>
                      <a:r>
                        <a:rPr lang="en-US" sz="1400">
                          <a:effectLst/>
                        </a:rPr>
                        <a:t>12.0%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16.3%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7.4%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7.0%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6.3%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24.2%</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1.5%</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9.6%</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6.3%</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gridSpan="2">
                  <a:txBody>
                    <a:bodyPr/>
                    <a:lstStyle/>
                    <a:p>
                      <a:pPr>
                        <a:spcAft>
                          <a:spcPts val="0"/>
                        </a:spcAft>
                      </a:pPr>
                      <a:r>
                        <a:rPr lang="en-US" sz="1400">
                          <a:effectLst/>
                        </a:rPr>
                        <a:t>Net surplus</a:t>
                      </a:r>
                      <a:endParaRPr lang="en-NZ" sz="1400">
                        <a:effectLst/>
                        <a:latin typeface="Times New Roman"/>
                        <a:ea typeface="Times New Roman"/>
                      </a:endParaRPr>
                    </a:p>
                  </a:txBody>
                  <a:tcPr marL="68580" marR="68580" marT="0" marB="0" anchor="b"/>
                </a:tc>
                <a:tc hMerge="1">
                  <a:txBody>
                    <a:bodyPr/>
                    <a:lstStyle/>
                    <a:p>
                      <a:endParaRPr lang="en-NZ"/>
                    </a:p>
                  </a:txBody>
                  <a:tcPr/>
                </a:tc>
                <a:tc>
                  <a:txBody>
                    <a:bodyPr/>
                    <a:lstStyle/>
                    <a:p>
                      <a:pPr algn="r">
                        <a:spcAft>
                          <a:spcPts val="0"/>
                        </a:spcAft>
                      </a:pPr>
                      <a:r>
                        <a:rPr lang="en-US" sz="1400">
                          <a:effectLst/>
                        </a:rPr>
                        <a:t>21.9%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24.9%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18.7%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21.4%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12.9%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16.9%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18.7%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16.9%</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18.9%</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Income tax and royalties</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6.4%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5.3%</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4.4%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0.1%</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5.4%</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5.7%</a:t>
                      </a:r>
                      <a:endParaRPr lang="en-NZ" sz="1400">
                        <a:effectLst/>
                        <a:latin typeface="Times New Roman"/>
                        <a:ea typeface="Times New Roman"/>
                      </a:endParaRPr>
                    </a:p>
                  </a:txBody>
                  <a:tcPr marL="68580" marR="68580" marT="0" marB="0" anchor="b"/>
                </a:tc>
              </a:tr>
              <a:tr h="221075">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 </a:t>
                      </a:r>
                      <a:endParaRPr lang="en-NZ" sz="1400">
                        <a:effectLst/>
                        <a:latin typeface="Times New Roman"/>
                        <a:ea typeface="Times New Roman"/>
                      </a:endParaRPr>
                    </a:p>
                  </a:txBody>
                  <a:tcPr marL="68580" marR="68580" marT="0" marB="0" anchor="b"/>
                </a:tc>
                <a:tc>
                  <a:txBody>
                    <a:bodyPr/>
                    <a:lstStyle/>
                    <a:p>
                      <a:pPr>
                        <a:spcAft>
                          <a:spcPts val="0"/>
                        </a:spcAft>
                      </a:pPr>
                      <a:r>
                        <a:rPr lang="en-US" sz="1400">
                          <a:effectLst/>
                        </a:rPr>
                        <a:t>After-tax net surplus</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na</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15.0%</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7.6%</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12.6%</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18.7%</a:t>
                      </a:r>
                      <a:endParaRPr lang="en-NZ" sz="1400">
                        <a:effectLst/>
                        <a:latin typeface="Times New Roman"/>
                        <a:ea typeface="Times New Roman"/>
                      </a:endParaRPr>
                    </a:p>
                  </a:txBody>
                  <a:tcPr marL="68580" marR="68580" marT="0" marB="0" anchor="b"/>
                </a:tc>
                <a:tc>
                  <a:txBody>
                    <a:bodyPr/>
                    <a:lstStyle/>
                    <a:p>
                      <a:pPr algn="r">
                        <a:spcAft>
                          <a:spcPts val="0"/>
                        </a:spcAft>
                      </a:pPr>
                      <a:r>
                        <a:rPr lang="en-US" sz="1400">
                          <a:effectLst/>
                        </a:rPr>
                        <a:t>11.5%</a:t>
                      </a:r>
                      <a:endParaRPr lang="en-NZ" sz="1400">
                        <a:effectLst/>
                        <a:latin typeface="Times New Roman"/>
                        <a:ea typeface="Times New Roman"/>
                      </a:endParaRPr>
                    </a:p>
                  </a:txBody>
                  <a:tcPr marL="68580" marR="68580" marT="0" marB="0" anchor="b"/>
                </a:tc>
                <a:tc>
                  <a:txBody>
                    <a:bodyPr/>
                    <a:lstStyle/>
                    <a:p>
                      <a:pPr algn="r">
                        <a:spcAft>
                          <a:spcPts val="0"/>
                        </a:spcAft>
                      </a:pPr>
                      <a:r>
                        <a:rPr lang="en-US" sz="1400" dirty="0">
                          <a:effectLst/>
                        </a:rPr>
                        <a:t>13.2%</a:t>
                      </a:r>
                      <a:endParaRPr lang="en-NZ" sz="1400" dirty="0">
                        <a:effectLst/>
                        <a:latin typeface="Times New Roman"/>
                        <a:ea typeface="Times New Roman"/>
                      </a:endParaRPr>
                    </a:p>
                  </a:txBody>
                  <a:tcPr marL="68580" marR="68580" marT="0" marB="0" anchor="b"/>
                </a:tc>
              </a:tr>
            </a:tbl>
          </a:graphicData>
        </a:graphic>
      </p:graphicFrame>
      <p:sp>
        <p:nvSpPr>
          <p:cNvPr id="7" name="Oval 6"/>
          <p:cNvSpPr/>
          <p:nvPr/>
        </p:nvSpPr>
        <p:spPr>
          <a:xfrm>
            <a:off x="3707904" y="2780928"/>
            <a:ext cx="72008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rgbClr val="FF0000"/>
              </a:solidFill>
            </a:endParaRPr>
          </a:p>
        </p:txBody>
      </p:sp>
      <p:sp>
        <p:nvSpPr>
          <p:cNvPr id="8" name="Oval 7"/>
          <p:cNvSpPr/>
          <p:nvPr/>
        </p:nvSpPr>
        <p:spPr>
          <a:xfrm>
            <a:off x="5076056" y="2745336"/>
            <a:ext cx="720080" cy="3600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rgbClr val="FF0000"/>
              </a:solidFill>
            </a:endParaRPr>
          </a:p>
        </p:txBody>
      </p:sp>
    </p:spTree>
    <p:extLst>
      <p:ext uri="{BB962C8B-B14F-4D97-AF65-F5344CB8AC3E}">
        <p14:creationId xmlns:p14="http://schemas.microsoft.com/office/powerpoint/2010/main" val="2901637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NZ" smtClean="0"/>
              <a:t>Bertram, Lessons of Think Big</a:t>
            </a:r>
            <a:endParaRPr lang="en-NZ"/>
          </a:p>
        </p:txBody>
      </p:sp>
      <p:sp>
        <p:nvSpPr>
          <p:cNvPr id="3" name="Slide Number Placeholder 2"/>
          <p:cNvSpPr>
            <a:spLocks noGrp="1"/>
          </p:cNvSpPr>
          <p:nvPr>
            <p:ph type="sldNum" sz="quarter" idx="12"/>
          </p:nvPr>
        </p:nvSpPr>
        <p:spPr/>
        <p:txBody>
          <a:bodyPr/>
          <a:lstStyle/>
          <a:p>
            <a:fld id="{CE439E8D-BC14-43BE-806B-C928C2827552}" type="slidenum">
              <a:rPr lang="en-NZ" smtClean="0"/>
              <a:t>22</a:t>
            </a:fld>
            <a:endParaRPr lang="en-NZ"/>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38" y="0"/>
            <a:ext cx="4554537" cy="3478212"/>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96874" y="0"/>
            <a:ext cx="4537075" cy="348773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2730" y="3489978"/>
            <a:ext cx="4545194" cy="3368021"/>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39" y="3475964"/>
            <a:ext cx="4554537" cy="3382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3130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Now, some basic economics</a:t>
            </a:r>
          </a:p>
        </p:txBody>
      </p:sp>
      <p:sp>
        <p:nvSpPr>
          <p:cNvPr id="3" name="Content Placeholder 2"/>
          <p:cNvSpPr>
            <a:spLocks noGrp="1"/>
          </p:cNvSpPr>
          <p:nvPr>
            <p:ph idx="1"/>
          </p:nvPr>
        </p:nvSpPr>
        <p:spPr/>
        <p:txBody>
          <a:bodyPr>
            <a:normAutofit lnSpcReduction="10000"/>
          </a:bodyPr>
          <a:lstStyle/>
          <a:p>
            <a:r>
              <a:rPr lang="en-NZ" dirty="0" smtClean="0"/>
              <a:t>What follows is from </a:t>
            </a:r>
            <a:r>
              <a:rPr lang="en-NZ" dirty="0"/>
              <a:t>W.J. </a:t>
            </a:r>
            <a:r>
              <a:rPr lang="en-NZ" dirty="0" err="1"/>
              <a:t>Baumol</a:t>
            </a:r>
            <a:r>
              <a:rPr lang="en-NZ" dirty="0"/>
              <a:t> and David F. </a:t>
            </a:r>
            <a:r>
              <a:rPr lang="en-NZ" dirty="0" smtClean="0"/>
              <a:t>Bradford, </a:t>
            </a:r>
            <a:r>
              <a:rPr lang="en-NZ" dirty="0"/>
              <a:t>“Detrimental externalities and non-convexity of the production set”, </a:t>
            </a:r>
            <a:r>
              <a:rPr lang="en-NZ" i="1" dirty="0" err="1"/>
              <a:t>Economica</a:t>
            </a:r>
            <a:r>
              <a:rPr lang="en-NZ" dirty="0"/>
              <a:t> 39(154):160-176, May </a:t>
            </a:r>
            <a:r>
              <a:rPr lang="en-NZ" dirty="0" smtClean="0"/>
              <a:t>1972.</a:t>
            </a:r>
          </a:p>
          <a:p>
            <a:endParaRPr lang="en-NZ" dirty="0"/>
          </a:p>
          <a:p>
            <a:r>
              <a:rPr lang="en-NZ" dirty="0" smtClean="0"/>
              <a:t>If you’ve studied a course using  </a:t>
            </a:r>
            <a:r>
              <a:rPr lang="en-NZ" dirty="0"/>
              <a:t>W.J. </a:t>
            </a:r>
            <a:r>
              <a:rPr lang="en-NZ" dirty="0" err="1"/>
              <a:t>Baumol</a:t>
            </a:r>
            <a:r>
              <a:rPr lang="en-NZ" dirty="0"/>
              <a:t> and W.E. Oates, </a:t>
            </a:r>
            <a:r>
              <a:rPr lang="en-NZ" i="1" dirty="0"/>
              <a:t>The Theory of Environmental Policy</a:t>
            </a:r>
            <a:r>
              <a:rPr lang="en-NZ" dirty="0"/>
              <a:t>, 2ed, Cambridge University Press, </a:t>
            </a:r>
            <a:r>
              <a:rPr lang="en-NZ" dirty="0" smtClean="0"/>
              <a:t>1988, Chapter 8 then you’ll recognise it.</a:t>
            </a:r>
            <a:endParaRPr lang="en-NZ"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23</a:t>
            </a:fld>
            <a:endParaRPr lang="en-NZ"/>
          </a:p>
        </p:txBody>
      </p:sp>
    </p:spTree>
    <p:extLst>
      <p:ext uri="{BB962C8B-B14F-4D97-AF65-F5344CB8AC3E}">
        <p14:creationId xmlns:p14="http://schemas.microsoft.com/office/powerpoint/2010/main" val="31661027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89012" y="440705"/>
            <a:ext cx="8229600" cy="5616624"/>
          </a:xfrm>
        </p:spPr>
        <p:txBody>
          <a:bodyPr>
            <a:normAutofit/>
          </a:bodyPr>
          <a:lstStyle/>
          <a:p>
            <a:pPr marL="0" indent="0">
              <a:buNone/>
            </a:pPr>
            <a:r>
              <a:rPr lang="en-NZ" sz="2400" dirty="0" smtClean="0"/>
              <a:t>Suppose we have an economy allocating scarce resources between two outputs, mapped onto two axes of a diagram</a:t>
            </a:r>
            <a:endParaRPr lang="en-NZ" sz="2400" dirty="0"/>
          </a:p>
        </p:txBody>
      </p:sp>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24</a:t>
            </a:fld>
            <a:endParaRPr lang="en-NZ"/>
          </a:p>
        </p:txBody>
      </p:sp>
      <p:cxnSp>
        <p:nvCxnSpPr>
          <p:cNvPr id="9" name="Straight Connector 8"/>
          <p:cNvCxnSpPr/>
          <p:nvPr/>
        </p:nvCxnSpPr>
        <p:spPr>
          <a:xfrm>
            <a:off x="1835696" y="1988840"/>
            <a:ext cx="0" cy="40324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835696" y="6021288"/>
            <a:ext cx="55362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rc 6"/>
          <p:cNvSpPr>
            <a:spLocks/>
          </p:cNvSpPr>
          <p:nvPr/>
        </p:nvSpPr>
        <p:spPr bwMode="auto">
          <a:xfrm>
            <a:off x="-824598" y="2204864"/>
            <a:ext cx="6912768" cy="4320480"/>
          </a:xfrm>
          <a:custGeom>
            <a:avLst/>
            <a:gdLst>
              <a:gd name="G0" fmla="+- 0 0 0"/>
              <a:gd name="G1" fmla="+- 19999 0 0"/>
              <a:gd name="G2" fmla="+- 21600 0 0"/>
              <a:gd name="T0" fmla="*/ 8160 w 21478"/>
              <a:gd name="T1" fmla="*/ 0 h 19999"/>
              <a:gd name="T2" fmla="*/ 21478 w 21478"/>
              <a:gd name="T3" fmla="*/ 17705 h 19999"/>
              <a:gd name="T4" fmla="*/ 0 w 21478"/>
              <a:gd name="T5" fmla="*/ 19999 h 19999"/>
            </a:gdLst>
            <a:ahLst/>
            <a:cxnLst>
              <a:cxn ang="0">
                <a:pos x="T0" y="T1"/>
              </a:cxn>
              <a:cxn ang="0">
                <a:pos x="T2" y="T3"/>
              </a:cxn>
              <a:cxn ang="0">
                <a:pos x="T4" y="T5"/>
              </a:cxn>
            </a:cxnLst>
            <a:rect l="0" t="0" r="r" b="b"/>
            <a:pathLst>
              <a:path w="21478" h="19999" fill="none" extrusionOk="0">
                <a:moveTo>
                  <a:pt x="8160" y="-1"/>
                </a:moveTo>
                <a:cubicBezTo>
                  <a:pt x="15518" y="3002"/>
                  <a:pt x="20633" y="9802"/>
                  <a:pt x="21477" y="17705"/>
                </a:cubicBezTo>
              </a:path>
              <a:path w="21478" h="19999" stroke="0" extrusionOk="0">
                <a:moveTo>
                  <a:pt x="8160" y="-1"/>
                </a:moveTo>
                <a:cubicBezTo>
                  <a:pt x="15518" y="3002"/>
                  <a:pt x="20633" y="9802"/>
                  <a:pt x="21477" y="17705"/>
                </a:cubicBezTo>
                <a:lnTo>
                  <a:pt x="0" y="19999"/>
                </a:lnTo>
                <a:close/>
              </a:path>
            </a:pathLst>
          </a:custGeom>
          <a:noFill/>
          <a:ln w="381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a:p>
        </p:txBody>
      </p:sp>
      <p:sp>
        <p:nvSpPr>
          <p:cNvPr id="13" name="TextBox 12"/>
          <p:cNvSpPr txBox="1"/>
          <p:nvPr/>
        </p:nvSpPr>
        <p:spPr>
          <a:xfrm rot="16200000">
            <a:off x="908885" y="2203747"/>
            <a:ext cx="851515" cy="369332"/>
          </a:xfrm>
          <a:prstGeom prst="rect">
            <a:avLst/>
          </a:prstGeom>
          <a:noFill/>
        </p:spPr>
        <p:txBody>
          <a:bodyPr wrap="none" rtlCol="0">
            <a:spAutoFit/>
          </a:bodyPr>
          <a:lstStyle/>
          <a:p>
            <a:r>
              <a:rPr lang="en-NZ" dirty="0" smtClean="0"/>
              <a:t>Timber</a:t>
            </a:r>
            <a:endParaRPr lang="en-NZ" dirty="0"/>
          </a:p>
        </p:txBody>
      </p:sp>
      <p:sp>
        <p:nvSpPr>
          <p:cNvPr id="14" name="TextBox 13"/>
          <p:cNvSpPr txBox="1"/>
          <p:nvPr/>
        </p:nvSpPr>
        <p:spPr>
          <a:xfrm>
            <a:off x="6567060" y="6052646"/>
            <a:ext cx="1609736" cy="369332"/>
          </a:xfrm>
          <a:prstGeom prst="rect">
            <a:avLst/>
          </a:prstGeom>
          <a:noFill/>
        </p:spPr>
        <p:txBody>
          <a:bodyPr wrap="none" rtlCol="0">
            <a:spAutoFit/>
          </a:bodyPr>
          <a:lstStyle/>
          <a:p>
            <a:r>
              <a:rPr lang="en-NZ" dirty="0" smtClean="0"/>
              <a:t>Pulp and paper</a:t>
            </a:r>
            <a:endParaRPr lang="en-NZ" dirty="0"/>
          </a:p>
        </p:txBody>
      </p:sp>
      <p:sp>
        <p:nvSpPr>
          <p:cNvPr id="15" name="TextBox 14"/>
          <p:cNvSpPr txBox="1"/>
          <p:nvPr/>
        </p:nvSpPr>
        <p:spPr>
          <a:xfrm>
            <a:off x="5080082" y="2629505"/>
            <a:ext cx="2973956" cy="369332"/>
          </a:xfrm>
          <a:prstGeom prst="rect">
            <a:avLst/>
          </a:prstGeom>
          <a:noFill/>
        </p:spPr>
        <p:txBody>
          <a:bodyPr wrap="none" rtlCol="0">
            <a:spAutoFit/>
          </a:bodyPr>
          <a:lstStyle/>
          <a:p>
            <a:r>
              <a:rPr lang="en-NZ" dirty="0" smtClean="0"/>
              <a:t>Production possibility frontier</a:t>
            </a:r>
            <a:endParaRPr lang="en-NZ" dirty="0"/>
          </a:p>
        </p:txBody>
      </p:sp>
      <p:cxnSp>
        <p:nvCxnSpPr>
          <p:cNvPr id="17" name="Straight Arrow Connector 16"/>
          <p:cNvCxnSpPr/>
          <p:nvPr/>
        </p:nvCxnSpPr>
        <p:spPr>
          <a:xfrm flipH="1">
            <a:off x="5030288" y="2998837"/>
            <a:ext cx="1084122" cy="67754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2978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89012" y="116632"/>
            <a:ext cx="8229600" cy="1080120"/>
          </a:xfrm>
        </p:spPr>
        <p:txBody>
          <a:bodyPr>
            <a:normAutofit fontScale="90000"/>
          </a:bodyPr>
          <a:lstStyle/>
          <a:p>
            <a:r>
              <a:rPr lang="en-NZ" sz="2400" dirty="0" smtClean="0"/>
              <a:t>This is the “convex” case that economists love because the market can solve the allocation problem: once the relative prices are known the efficient quantities are at point A </a:t>
            </a:r>
            <a:endParaRPr lang="en-NZ" sz="2400" dirty="0"/>
          </a:p>
        </p:txBody>
      </p:sp>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25</a:t>
            </a:fld>
            <a:endParaRPr lang="en-NZ"/>
          </a:p>
        </p:txBody>
      </p:sp>
      <p:cxnSp>
        <p:nvCxnSpPr>
          <p:cNvPr id="9" name="Straight Connector 8"/>
          <p:cNvCxnSpPr/>
          <p:nvPr/>
        </p:nvCxnSpPr>
        <p:spPr>
          <a:xfrm>
            <a:off x="1835696" y="1988840"/>
            <a:ext cx="0" cy="40324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835696" y="6021288"/>
            <a:ext cx="55362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Arc 6"/>
          <p:cNvSpPr>
            <a:spLocks/>
          </p:cNvSpPr>
          <p:nvPr/>
        </p:nvSpPr>
        <p:spPr bwMode="auto">
          <a:xfrm>
            <a:off x="-824598" y="2204864"/>
            <a:ext cx="6912768" cy="4320480"/>
          </a:xfrm>
          <a:custGeom>
            <a:avLst/>
            <a:gdLst>
              <a:gd name="G0" fmla="+- 0 0 0"/>
              <a:gd name="G1" fmla="+- 19999 0 0"/>
              <a:gd name="G2" fmla="+- 21600 0 0"/>
              <a:gd name="T0" fmla="*/ 8160 w 21478"/>
              <a:gd name="T1" fmla="*/ 0 h 19999"/>
              <a:gd name="T2" fmla="*/ 21478 w 21478"/>
              <a:gd name="T3" fmla="*/ 17705 h 19999"/>
              <a:gd name="T4" fmla="*/ 0 w 21478"/>
              <a:gd name="T5" fmla="*/ 19999 h 19999"/>
            </a:gdLst>
            <a:ahLst/>
            <a:cxnLst>
              <a:cxn ang="0">
                <a:pos x="T0" y="T1"/>
              </a:cxn>
              <a:cxn ang="0">
                <a:pos x="T2" y="T3"/>
              </a:cxn>
              <a:cxn ang="0">
                <a:pos x="T4" y="T5"/>
              </a:cxn>
            </a:cxnLst>
            <a:rect l="0" t="0" r="r" b="b"/>
            <a:pathLst>
              <a:path w="21478" h="19999" fill="none" extrusionOk="0">
                <a:moveTo>
                  <a:pt x="8160" y="-1"/>
                </a:moveTo>
                <a:cubicBezTo>
                  <a:pt x="15518" y="3002"/>
                  <a:pt x="20633" y="9802"/>
                  <a:pt x="21477" y="17705"/>
                </a:cubicBezTo>
              </a:path>
              <a:path w="21478" h="19999" stroke="0" extrusionOk="0">
                <a:moveTo>
                  <a:pt x="8160" y="-1"/>
                </a:moveTo>
                <a:cubicBezTo>
                  <a:pt x="15518" y="3002"/>
                  <a:pt x="20633" y="9802"/>
                  <a:pt x="21477" y="17705"/>
                </a:cubicBezTo>
                <a:lnTo>
                  <a:pt x="0" y="19999"/>
                </a:lnTo>
                <a:close/>
              </a:path>
            </a:pathLst>
          </a:custGeom>
          <a:noFill/>
          <a:ln w="381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a:p>
        </p:txBody>
      </p:sp>
      <p:sp>
        <p:nvSpPr>
          <p:cNvPr id="13" name="TextBox 12"/>
          <p:cNvSpPr txBox="1"/>
          <p:nvPr/>
        </p:nvSpPr>
        <p:spPr>
          <a:xfrm rot="16200000">
            <a:off x="908885" y="2203747"/>
            <a:ext cx="851515" cy="369332"/>
          </a:xfrm>
          <a:prstGeom prst="rect">
            <a:avLst/>
          </a:prstGeom>
          <a:noFill/>
        </p:spPr>
        <p:txBody>
          <a:bodyPr wrap="none" rtlCol="0">
            <a:spAutoFit/>
          </a:bodyPr>
          <a:lstStyle/>
          <a:p>
            <a:r>
              <a:rPr lang="en-NZ" dirty="0" smtClean="0"/>
              <a:t>Timber</a:t>
            </a:r>
            <a:endParaRPr lang="en-NZ" dirty="0"/>
          </a:p>
        </p:txBody>
      </p:sp>
      <p:sp>
        <p:nvSpPr>
          <p:cNvPr id="14" name="TextBox 13"/>
          <p:cNvSpPr txBox="1"/>
          <p:nvPr/>
        </p:nvSpPr>
        <p:spPr>
          <a:xfrm>
            <a:off x="6567060" y="6052646"/>
            <a:ext cx="1609736" cy="369332"/>
          </a:xfrm>
          <a:prstGeom prst="rect">
            <a:avLst/>
          </a:prstGeom>
          <a:noFill/>
        </p:spPr>
        <p:txBody>
          <a:bodyPr wrap="none" rtlCol="0">
            <a:spAutoFit/>
          </a:bodyPr>
          <a:lstStyle/>
          <a:p>
            <a:r>
              <a:rPr lang="en-NZ" dirty="0" smtClean="0"/>
              <a:t>Pulp and paper</a:t>
            </a:r>
            <a:endParaRPr lang="en-NZ" dirty="0"/>
          </a:p>
        </p:txBody>
      </p:sp>
      <p:sp>
        <p:nvSpPr>
          <p:cNvPr id="15" name="TextBox 14"/>
          <p:cNvSpPr txBox="1"/>
          <p:nvPr/>
        </p:nvSpPr>
        <p:spPr>
          <a:xfrm flipH="1">
            <a:off x="4989956" y="3044155"/>
            <a:ext cx="439069" cy="461665"/>
          </a:xfrm>
          <a:prstGeom prst="rect">
            <a:avLst/>
          </a:prstGeom>
          <a:noFill/>
        </p:spPr>
        <p:txBody>
          <a:bodyPr wrap="square" rtlCol="0">
            <a:spAutoFit/>
          </a:bodyPr>
          <a:lstStyle/>
          <a:p>
            <a:r>
              <a:rPr lang="en-NZ" sz="2400" b="1" dirty="0" smtClean="0"/>
              <a:t>A</a:t>
            </a:r>
            <a:endParaRPr lang="en-NZ" sz="2400" b="1" dirty="0"/>
          </a:p>
        </p:txBody>
      </p:sp>
      <p:cxnSp>
        <p:nvCxnSpPr>
          <p:cNvPr id="17" name="Straight Arrow Connector 16"/>
          <p:cNvCxnSpPr/>
          <p:nvPr/>
        </p:nvCxnSpPr>
        <p:spPr>
          <a:xfrm flipH="1">
            <a:off x="4654135" y="3356992"/>
            <a:ext cx="414900" cy="2606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987824" y="2204864"/>
            <a:ext cx="3744416" cy="32403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67060" y="4283804"/>
            <a:ext cx="2005293" cy="369332"/>
          </a:xfrm>
          <a:prstGeom prst="rect">
            <a:avLst/>
          </a:prstGeom>
          <a:noFill/>
        </p:spPr>
        <p:txBody>
          <a:bodyPr wrap="none" rtlCol="0">
            <a:spAutoFit/>
          </a:bodyPr>
          <a:lstStyle/>
          <a:p>
            <a:r>
              <a:rPr lang="en-NZ" dirty="0" smtClean="0"/>
              <a:t>Relative price slope</a:t>
            </a:r>
            <a:endParaRPr lang="en-NZ" dirty="0"/>
          </a:p>
        </p:txBody>
      </p:sp>
      <p:cxnSp>
        <p:nvCxnSpPr>
          <p:cNvPr id="18" name="Straight Arrow Connector 17"/>
          <p:cNvCxnSpPr/>
          <p:nvPr/>
        </p:nvCxnSpPr>
        <p:spPr>
          <a:xfrm flipH="1">
            <a:off x="6228184" y="4581128"/>
            <a:ext cx="720080" cy="43204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70947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754"/>
            <a:ext cx="9144000" cy="1038948"/>
          </a:xfrm>
        </p:spPr>
        <p:txBody>
          <a:bodyPr>
            <a:noAutofit/>
          </a:bodyPr>
          <a:lstStyle/>
          <a:p>
            <a:r>
              <a:rPr lang="en-NZ" sz="2400" dirty="0" smtClean="0"/>
              <a:t>Convexity means you can strike an efficient balance between the two alternative uses of the resource(s).  But with negative externalities you can’t assume convexity.  Consider this case:</a:t>
            </a:r>
            <a:endParaRPr lang="en-NZ" sz="2400"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26</a:t>
            </a:fld>
            <a:endParaRPr lang="en-NZ"/>
          </a:p>
        </p:txBody>
      </p:sp>
      <p:cxnSp>
        <p:nvCxnSpPr>
          <p:cNvPr id="7" name="Straight Connector 6"/>
          <p:cNvCxnSpPr/>
          <p:nvPr/>
        </p:nvCxnSpPr>
        <p:spPr>
          <a:xfrm>
            <a:off x="1835696" y="1412776"/>
            <a:ext cx="0" cy="46085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835696" y="6021288"/>
            <a:ext cx="55362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868144" y="6058611"/>
            <a:ext cx="2907463" cy="461665"/>
          </a:xfrm>
          <a:prstGeom prst="rect">
            <a:avLst/>
          </a:prstGeom>
          <a:noFill/>
        </p:spPr>
        <p:txBody>
          <a:bodyPr wrap="none" rtlCol="0">
            <a:spAutoFit/>
          </a:bodyPr>
          <a:lstStyle/>
          <a:p>
            <a:r>
              <a:rPr lang="en-NZ" sz="2400" dirty="0" smtClean="0"/>
              <a:t>High-effluent dairying</a:t>
            </a:r>
            <a:endParaRPr lang="en-NZ" sz="2400" dirty="0"/>
          </a:p>
        </p:txBody>
      </p:sp>
      <p:sp>
        <p:nvSpPr>
          <p:cNvPr id="13" name="TextBox 12"/>
          <p:cNvSpPr txBox="1"/>
          <p:nvPr/>
        </p:nvSpPr>
        <p:spPr>
          <a:xfrm rot="16200000">
            <a:off x="552386" y="1653965"/>
            <a:ext cx="1672189" cy="461665"/>
          </a:xfrm>
          <a:prstGeom prst="rect">
            <a:avLst/>
          </a:prstGeom>
          <a:noFill/>
        </p:spPr>
        <p:txBody>
          <a:bodyPr wrap="none" rtlCol="0">
            <a:spAutoFit/>
          </a:bodyPr>
          <a:lstStyle/>
          <a:p>
            <a:r>
              <a:rPr lang="en-NZ" sz="2400" dirty="0" smtClean="0"/>
              <a:t>Clean water</a:t>
            </a:r>
            <a:endParaRPr lang="en-NZ" sz="2400" dirty="0"/>
          </a:p>
        </p:txBody>
      </p:sp>
      <p:sp>
        <p:nvSpPr>
          <p:cNvPr id="11" name="Arc 6"/>
          <p:cNvSpPr>
            <a:spLocks/>
          </p:cNvSpPr>
          <p:nvPr/>
        </p:nvSpPr>
        <p:spPr bwMode="auto">
          <a:xfrm>
            <a:off x="-1116632" y="2060847"/>
            <a:ext cx="7776864" cy="4491639"/>
          </a:xfrm>
          <a:custGeom>
            <a:avLst/>
            <a:gdLst>
              <a:gd name="G0" fmla="+- 0 0 0"/>
              <a:gd name="G1" fmla="+- 19999 0 0"/>
              <a:gd name="G2" fmla="+- 21600 0 0"/>
              <a:gd name="T0" fmla="*/ 8160 w 21478"/>
              <a:gd name="T1" fmla="*/ 0 h 19999"/>
              <a:gd name="T2" fmla="*/ 21478 w 21478"/>
              <a:gd name="T3" fmla="*/ 17705 h 19999"/>
              <a:gd name="T4" fmla="*/ 0 w 21478"/>
              <a:gd name="T5" fmla="*/ 19999 h 19999"/>
            </a:gdLst>
            <a:ahLst/>
            <a:cxnLst>
              <a:cxn ang="0">
                <a:pos x="T0" y="T1"/>
              </a:cxn>
              <a:cxn ang="0">
                <a:pos x="T2" y="T3"/>
              </a:cxn>
              <a:cxn ang="0">
                <a:pos x="T4" y="T5"/>
              </a:cxn>
            </a:cxnLst>
            <a:rect l="0" t="0" r="r" b="b"/>
            <a:pathLst>
              <a:path w="21478" h="19999" fill="none" extrusionOk="0">
                <a:moveTo>
                  <a:pt x="8160" y="-1"/>
                </a:moveTo>
                <a:cubicBezTo>
                  <a:pt x="15518" y="3002"/>
                  <a:pt x="20633" y="9802"/>
                  <a:pt x="21477" y="17705"/>
                </a:cubicBezTo>
              </a:path>
              <a:path w="21478" h="19999" stroke="0" extrusionOk="0">
                <a:moveTo>
                  <a:pt x="8160" y="-1"/>
                </a:moveTo>
                <a:cubicBezTo>
                  <a:pt x="15518" y="3002"/>
                  <a:pt x="20633" y="9802"/>
                  <a:pt x="21477" y="17705"/>
                </a:cubicBezTo>
                <a:lnTo>
                  <a:pt x="0" y="19999"/>
                </a:lnTo>
                <a:close/>
              </a:path>
            </a:pathLst>
          </a:custGeom>
          <a:noFill/>
          <a:ln w="381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a:p>
        </p:txBody>
      </p:sp>
      <p:sp>
        <p:nvSpPr>
          <p:cNvPr id="14" name="TextBox 13"/>
          <p:cNvSpPr txBox="1"/>
          <p:nvPr/>
        </p:nvSpPr>
        <p:spPr>
          <a:xfrm>
            <a:off x="6444208" y="1884797"/>
            <a:ext cx="2076408" cy="923330"/>
          </a:xfrm>
          <a:prstGeom prst="rect">
            <a:avLst/>
          </a:prstGeom>
          <a:noFill/>
        </p:spPr>
        <p:txBody>
          <a:bodyPr wrap="square" rtlCol="0">
            <a:spAutoFit/>
          </a:bodyPr>
          <a:lstStyle/>
          <a:p>
            <a:pPr algn="ctr"/>
            <a:r>
              <a:rPr lang="en-NZ" dirty="0" smtClean="0"/>
              <a:t>Is the technical trade-off in production like this?</a:t>
            </a:r>
            <a:endParaRPr lang="en-NZ" dirty="0"/>
          </a:p>
        </p:txBody>
      </p:sp>
      <p:cxnSp>
        <p:nvCxnSpPr>
          <p:cNvPr id="16" name="Straight Arrow Connector 15"/>
          <p:cNvCxnSpPr/>
          <p:nvPr/>
        </p:nvCxnSpPr>
        <p:spPr>
          <a:xfrm flipH="1">
            <a:off x="5076056" y="2564904"/>
            <a:ext cx="1368152" cy="86409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339751" y="3933056"/>
            <a:ext cx="3099899" cy="1754326"/>
          </a:xfrm>
          <a:prstGeom prst="rect">
            <a:avLst/>
          </a:prstGeom>
          <a:noFill/>
        </p:spPr>
        <p:txBody>
          <a:bodyPr wrap="square" rtlCol="0">
            <a:spAutoFit/>
          </a:bodyPr>
          <a:lstStyle/>
          <a:p>
            <a:pPr algn="ctr"/>
            <a:r>
              <a:rPr lang="en-NZ" dirty="0" smtClean="0">
                <a:solidFill>
                  <a:srgbClr val="FF0000"/>
                </a:solidFill>
              </a:rPr>
              <a:t>But a balance can be struck that recognises the externality by an administrative limit on dairying, and/or a tax on effluent is potentially an efficient policy instrument</a:t>
            </a:r>
            <a:endParaRPr lang="en-NZ" dirty="0">
              <a:solidFill>
                <a:srgbClr val="FF0000"/>
              </a:solidFill>
            </a:endParaRPr>
          </a:p>
        </p:txBody>
      </p:sp>
      <p:sp>
        <p:nvSpPr>
          <p:cNvPr id="3" name="TextBox 2"/>
          <p:cNvSpPr txBox="1"/>
          <p:nvPr/>
        </p:nvSpPr>
        <p:spPr>
          <a:xfrm>
            <a:off x="5593921" y="3018436"/>
            <a:ext cx="3455907" cy="1200329"/>
          </a:xfrm>
          <a:prstGeom prst="rect">
            <a:avLst/>
          </a:prstGeom>
          <a:noFill/>
        </p:spPr>
        <p:txBody>
          <a:bodyPr wrap="square" rtlCol="0">
            <a:spAutoFit/>
          </a:bodyPr>
          <a:lstStyle/>
          <a:p>
            <a:pPr algn="ctr"/>
            <a:r>
              <a:rPr lang="en-NZ" dirty="0" smtClean="0">
                <a:solidFill>
                  <a:srgbClr val="FF0000"/>
                </a:solidFill>
              </a:rPr>
              <a:t>So long as clean water is </a:t>
            </a:r>
            <a:r>
              <a:rPr lang="en-NZ" dirty="0" err="1" smtClean="0">
                <a:solidFill>
                  <a:srgbClr val="FF0000"/>
                </a:solidFill>
              </a:rPr>
              <a:t>unpriced</a:t>
            </a:r>
            <a:r>
              <a:rPr lang="en-NZ" dirty="0" smtClean="0">
                <a:solidFill>
                  <a:srgbClr val="FF0000"/>
                </a:solidFill>
              </a:rPr>
              <a:t> and has no market the relative-price signals that prevail are skewed in favour of dairying</a:t>
            </a:r>
            <a:endParaRPr lang="en-NZ" dirty="0">
              <a:solidFill>
                <a:srgbClr val="FF0000"/>
              </a:solidFill>
            </a:endParaRPr>
          </a:p>
        </p:txBody>
      </p:sp>
    </p:spTree>
    <p:extLst>
      <p:ext uri="{BB962C8B-B14F-4D97-AF65-F5344CB8AC3E}">
        <p14:creationId xmlns:p14="http://schemas.microsoft.com/office/powerpoint/2010/main" val="347851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1" grpId="0" animBg="1"/>
      <p:bldP spid="14" grpId="0"/>
      <p:bldP spid="26" grpId="0"/>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27</a:t>
            </a:fld>
            <a:endParaRPr lang="en-NZ"/>
          </a:p>
        </p:txBody>
      </p:sp>
      <p:cxnSp>
        <p:nvCxnSpPr>
          <p:cNvPr id="7" name="Straight Connector 6"/>
          <p:cNvCxnSpPr/>
          <p:nvPr/>
        </p:nvCxnSpPr>
        <p:spPr>
          <a:xfrm>
            <a:off x="1835696" y="1412776"/>
            <a:ext cx="0" cy="46085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835696" y="6021288"/>
            <a:ext cx="55362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868144" y="6058611"/>
            <a:ext cx="2907463" cy="461665"/>
          </a:xfrm>
          <a:prstGeom prst="rect">
            <a:avLst/>
          </a:prstGeom>
          <a:noFill/>
        </p:spPr>
        <p:txBody>
          <a:bodyPr wrap="none" rtlCol="0">
            <a:spAutoFit/>
          </a:bodyPr>
          <a:lstStyle/>
          <a:p>
            <a:r>
              <a:rPr lang="en-NZ" sz="2400" dirty="0" smtClean="0"/>
              <a:t>High-effluent dairying</a:t>
            </a:r>
            <a:endParaRPr lang="en-NZ" sz="2400" dirty="0"/>
          </a:p>
        </p:txBody>
      </p:sp>
      <p:sp>
        <p:nvSpPr>
          <p:cNvPr id="13" name="TextBox 12"/>
          <p:cNvSpPr txBox="1"/>
          <p:nvPr/>
        </p:nvSpPr>
        <p:spPr>
          <a:xfrm rot="16200000">
            <a:off x="552386" y="1653965"/>
            <a:ext cx="1672189" cy="461665"/>
          </a:xfrm>
          <a:prstGeom prst="rect">
            <a:avLst/>
          </a:prstGeom>
          <a:noFill/>
        </p:spPr>
        <p:txBody>
          <a:bodyPr wrap="none" rtlCol="0">
            <a:spAutoFit/>
          </a:bodyPr>
          <a:lstStyle/>
          <a:p>
            <a:r>
              <a:rPr lang="en-NZ" sz="2400" dirty="0" smtClean="0"/>
              <a:t>Clean water</a:t>
            </a:r>
            <a:endParaRPr lang="en-NZ" sz="2400" dirty="0"/>
          </a:p>
        </p:txBody>
      </p:sp>
      <p:cxnSp>
        <p:nvCxnSpPr>
          <p:cNvPr id="10" name="Straight Connector 9"/>
          <p:cNvCxnSpPr/>
          <p:nvPr/>
        </p:nvCxnSpPr>
        <p:spPr>
          <a:xfrm>
            <a:off x="1837983" y="2060847"/>
            <a:ext cx="4861216" cy="3981987"/>
          </a:xfrm>
          <a:prstGeom prst="line">
            <a:avLst/>
          </a:prstGeom>
          <a:ln w="38100">
            <a:solidFill>
              <a:srgbClr val="1A067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5508104" y="2351560"/>
            <a:ext cx="1289712" cy="369332"/>
          </a:xfrm>
          <a:prstGeom prst="rect">
            <a:avLst/>
          </a:prstGeom>
          <a:noFill/>
        </p:spPr>
        <p:txBody>
          <a:bodyPr wrap="none" rtlCol="0">
            <a:spAutoFit/>
          </a:bodyPr>
          <a:lstStyle/>
          <a:p>
            <a:r>
              <a:rPr lang="en-NZ" dirty="0" smtClean="0"/>
              <a:t>Or like this?</a:t>
            </a:r>
            <a:endParaRPr lang="en-NZ" dirty="0"/>
          </a:p>
        </p:txBody>
      </p:sp>
      <p:cxnSp>
        <p:nvCxnSpPr>
          <p:cNvPr id="19" name="Straight Arrow Connector 18"/>
          <p:cNvCxnSpPr/>
          <p:nvPr/>
        </p:nvCxnSpPr>
        <p:spPr>
          <a:xfrm flipH="1">
            <a:off x="4268591" y="2720892"/>
            <a:ext cx="1239513" cy="12121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220072" y="2865269"/>
            <a:ext cx="3362082" cy="2031325"/>
          </a:xfrm>
          <a:prstGeom prst="rect">
            <a:avLst/>
          </a:prstGeom>
          <a:noFill/>
        </p:spPr>
        <p:txBody>
          <a:bodyPr wrap="square" rtlCol="0">
            <a:spAutoFit/>
          </a:bodyPr>
          <a:lstStyle/>
          <a:p>
            <a:pPr algn="ctr"/>
            <a:r>
              <a:rPr lang="en-NZ" dirty="0" smtClean="0">
                <a:solidFill>
                  <a:srgbClr val="FF0000"/>
                </a:solidFill>
              </a:rPr>
              <a:t>Bang-bang: here there is a critical price relativity and the market route gives you a stark choice, one or the other but not both…  With clean water </a:t>
            </a:r>
            <a:r>
              <a:rPr lang="en-NZ" dirty="0" err="1" smtClean="0">
                <a:solidFill>
                  <a:srgbClr val="FF0000"/>
                </a:solidFill>
              </a:rPr>
              <a:t>unpriced</a:t>
            </a:r>
            <a:r>
              <a:rPr lang="en-NZ" dirty="0" smtClean="0">
                <a:solidFill>
                  <a:srgbClr val="FF0000"/>
                </a:solidFill>
              </a:rPr>
              <a:t>, the risk of losing it altogether to rampant dairying is raised</a:t>
            </a:r>
            <a:endParaRPr lang="en-NZ" dirty="0">
              <a:solidFill>
                <a:srgbClr val="FF0000"/>
              </a:solidFill>
            </a:endParaRPr>
          </a:p>
        </p:txBody>
      </p:sp>
      <p:sp>
        <p:nvSpPr>
          <p:cNvPr id="31" name="Title 1"/>
          <p:cNvSpPr>
            <a:spLocks noGrp="1"/>
          </p:cNvSpPr>
          <p:nvPr>
            <p:ph type="title"/>
          </p:nvPr>
        </p:nvSpPr>
        <p:spPr>
          <a:xfrm>
            <a:off x="0" y="9754"/>
            <a:ext cx="9144000" cy="1038948"/>
          </a:xfrm>
        </p:spPr>
        <p:txBody>
          <a:bodyPr>
            <a:noAutofit/>
          </a:bodyPr>
          <a:lstStyle/>
          <a:p>
            <a:r>
              <a:rPr lang="en-NZ" sz="2400" dirty="0" smtClean="0"/>
              <a:t>Convexity means you can strike an efficient balance between the two alternative uses of the resource(s).  But with externalities you can’t assume convexity.  Consider this case:</a:t>
            </a:r>
            <a:endParaRPr lang="en-NZ" sz="2400" dirty="0"/>
          </a:p>
        </p:txBody>
      </p:sp>
      <p:sp>
        <p:nvSpPr>
          <p:cNvPr id="32" name="TextBox 31"/>
          <p:cNvSpPr txBox="1"/>
          <p:nvPr/>
        </p:nvSpPr>
        <p:spPr>
          <a:xfrm>
            <a:off x="1835696" y="4293096"/>
            <a:ext cx="3024336" cy="1477328"/>
          </a:xfrm>
          <a:prstGeom prst="rect">
            <a:avLst/>
          </a:prstGeom>
          <a:noFill/>
        </p:spPr>
        <p:txBody>
          <a:bodyPr wrap="square" rtlCol="0">
            <a:spAutoFit/>
          </a:bodyPr>
          <a:lstStyle/>
          <a:p>
            <a:pPr algn="ctr"/>
            <a:r>
              <a:rPr lang="en-NZ" dirty="0" smtClean="0">
                <a:solidFill>
                  <a:srgbClr val="FF0000"/>
                </a:solidFill>
              </a:rPr>
              <a:t>Basically someone has to make a planning decision here about the relative amounts – resource management planning comes to the fore</a:t>
            </a:r>
            <a:endParaRPr lang="en-NZ" dirty="0">
              <a:solidFill>
                <a:srgbClr val="FF0000"/>
              </a:solidFill>
            </a:endParaRPr>
          </a:p>
        </p:txBody>
      </p:sp>
    </p:spTree>
    <p:extLst>
      <p:ext uri="{BB962C8B-B14F-4D97-AF65-F5344CB8AC3E}">
        <p14:creationId xmlns:p14="http://schemas.microsoft.com/office/powerpoint/2010/main" val="60106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7" grpId="0"/>
      <p:bldP spid="3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28</a:t>
            </a:fld>
            <a:endParaRPr lang="en-NZ"/>
          </a:p>
        </p:txBody>
      </p:sp>
      <p:cxnSp>
        <p:nvCxnSpPr>
          <p:cNvPr id="7" name="Straight Connector 6"/>
          <p:cNvCxnSpPr/>
          <p:nvPr/>
        </p:nvCxnSpPr>
        <p:spPr>
          <a:xfrm>
            <a:off x="1835696" y="1412776"/>
            <a:ext cx="0" cy="46085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H="1">
            <a:off x="1835696" y="6021288"/>
            <a:ext cx="55362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rc 6"/>
          <p:cNvSpPr>
            <a:spLocks/>
          </p:cNvSpPr>
          <p:nvPr/>
        </p:nvSpPr>
        <p:spPr bwMode="auto">
          <a:xfrm rot="10502641">
            <a:off x="2033456" y="1237119"/>
            <a:ext cx="7189067" cy="4889430"/>
          </a:xfrm>
          <a:custGeom>
            <a:avLst/>
            <a:gdLst>
              <a:gd name="G0" fmla="+- 0 0 0"/>
              <a:gd name="G1" fmla="+- 19999 0 0"/>
              <a:gd name="G2" fmla="+- 21600 0 0"/>
              <a:gd name="T0" fmla="*/ 8160 w 21478"/>
              <a:gd name="T1" fmla="*/ 0 h 19999"/>
              <a:gd name="T2" fmla="*/ 21478 w 21478"/>
              <a:gd name="T3" fmla="*/ 17705 h 19999"/>
              <a:gd name="T4" fmla="*/ 0 w 21478"/>
              <a:gd name="T5" fmla="*/ 19999 h 19999"/>
            </a:gdLst>
            <a:ahLst/>
            <a:cxnLst>
              <a:cxn ang="0">
                <a:pos x="T0" y="T1"/>
              </a:cxn>
              <a:cxn ang="0">
                <a:pos x="T2" y="T3"/>
              </a:cxn>
              <a:cxn ang="0">
                <a:pos x="T4" y="T5"/>
              </a:cxn>
            </a:cxnLst>
            <a:rect l="0" t="0" r="r" b="b"/>
            <a:pathLst>
              <a:path w="21478" h="19999" fill="none" extrusionOk="0">
                <a:moveTo>
                  <a:pt x="8160" y="-1"/>
                </a:moveTo>
                <a:cubicBezTo>
                  <a:pt x="15518" y="3002"/>
                  <a:pt x="20633" y="9802"/>
                  <a:pt x="21477" y="17705"/>
                </a:cubicBezTo>
              </a:path>
              <a:path w="21478" h="19999" stroke="0" extrusionOk="0">
                <a:moveTo>
                  <a:pt x="8160" y="-1"/>
                </a:moveTo>
                <a:cubicBezTo>
                  <a:pt x="15518" y="3002"/>
                  <a:pt x="20633" y="9802"/>
                  <a:pt x="21477" y="17705"/>
                </a:cubicBezTo>
                <a:lnTo>
                  <a:pt x="0" y="19999"/>
                </a:lnTo>
                <a:close/>
              </a:path>
            </a:pathLst>
          </a:custGeom>
          <a:noFill/>
          <a:ln w="38100">
            <a:solidFill>
              <a:srgbClr val="00009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a:p>
        </p:txBody>
      </p:sp>
      <p:sp>
        <p:nvSpPr>
          <p:cNvPr id="12" name="TextBox 11"/>
          <p:cNvSpPr txBox="1"/>
          <p:nvPr/>
        </p:nvSpPr>
        <p:spPr>
          <a:xfrm>
            <a:off x="5868144" y="6058611"/>
            <a:ext cx="2907463" cy="461665"/>
          </a:xfrm>
          <a:prstGeom prst="rect">
            <a:avLst/>
          </a:prstGeom>
          <a:noFill/>
        </p:spPr>
        <p:txBody>
          <a:bodyPr wrap="none" rtlCol="0">
            <a:spAutoFit/>
          </a:bodyPr>
          <a:lstStyle/>
          <a:p>
            <a:r>
              <a:rPr lang="en-NZ" sz="2400" dirty="0" smtClean="0"/>
              <a:t>High-effluent dairying</a:t>
            </a:r>
            <a:endParaRPr lang="en-NZ" sz="2400" dirty="0"/>
          </a:p>
        </p:txBody>
      </p:sp>
      <p:sp>
        <p:nvSpPr>
          <p:cNvPr id="13" name="TextBox 12"/>
          <p:cNvSpPr txBox="1"/>
          <p:nvPr/>
        </p:nvSpPr>
        <p:spPr>
          <a:xfrm rot="16200000">
            <a:off x="552386" y="1653965"/>
            <a:ext cx="1672189" cy="461665"/>
          </a:xfrm>
          <a:prstGeom prst="rect">
            <a:avLst/>
          </a:prstGeom>
          <a:noFill/>
        </p:spPr>
        <p:txBody>
          <a:bodyPr wrap="none" rtlCol="0">
            <a:spAutoFit/>
          </a:bodyPr>
          <a:lstStyle/>
          <a:p>
            <a:r>
              <a:rPr lang="en-NZ" sz="2400" dirty="0" smtClean="0"/>
              <a:t>Clean water</a:t>
            </a:r>
            <a:endParaRPr lang="en-NZ" sz="2400" dirty="0"/>
          </a:p>
        </p:txBody>
      </p:sp>
      <p:sp>
        <p:nvSpPr>
          <p:cNvPr id="23" name="TextBox 22"/>
          <p:cNvSpPr txBox="1"/>
          <p:nvPr/>
        </p:nvSpPr>
        <p:spPr>
          <a:xfrm>
            <a:off x="3786344" y="2623461"/>
            <a:ext cx="1289712" cy="369332"/>
          </a:xfrm>
          <a:prstGeom prst="rect">
            <a:avLst/>
          </a:prstGeom>
          <a:noFill/>
        </p:spPr>
        <p:txBody>
          <a:bodyPr wrap="none" rtlCol="0">
            <a:spAutoFit/>
          </a:bodyPr>
          <a:lstStyle/>
          <a:p>
            <a:r>
              <a:rPr lang="en-NZ" dirty="0" smtClean="0"/>
              <a:t>Or like this?</a:t>
            </a:r>
            <a:endParaRPr lang="en-NZ" dirty="0"/>
          </a:p>
        </p:txBody>
      </p:sp>
      <p:cxnSp>
        <p:nvCxnSpPr>
          <p:cNvPr id="24" name="Straight Arrow Connector 23"/>
          <p:cNvCxnSpPr/>
          <p:nvPr/>
        </p:nvCxnSpPr>
        <p:spPr>
          <a:xfrm flipH="1">
            <a:off x="3279072" y="2990414"/>
            <a:ext cx="1152128" cy="131625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4546169" y="3284984"/>
            <a:ext cx="3640596" cy="1477328"/>
          </a:xfrm>
          <a:prstGeom prst="rect">
            <a:avLst/>
          </a:prstGeom>
          <a:noFill/>
        </p:spPr>
        <p:txBody>
          <a:bodyPr wrap="square" rtlCol="0">
            <a:spAutoFit/>
          </a:bodyPr>
          <a:lstStyle/>
          <a:p>
            <a:pPr algn="ctr"/>
            <a:r>
              <a:rPr lang="en-NZ" dirty="0" smtClean="0">
                <a:solidFill>
                  <a:srgbClr val="FF0000"/>
                </a:solidFill>
              </a:rPr>
              <a:t>Here the market can be worse than useless: the greater the curvature, the more likely the market will lead to a welfare minimum, not a maximum.  </a:t>
            </a:r>
            <a:endParaRPr lang="en-NZ" dirty="0">
              <a:solidFill>
                <a:srgbClr val="FF0000"/>
              </a:solidFill>
            </a:endParaRPr>
          </a:p>
        </p:txBody>
      </p:sp>
      <p:sp>
        <p:nvSpPr>
          <p:cNvPr id="29" name="Title 1"/>
          <p:cNvSpPr>
            <a:spLocks noGrp="1"/>
          </p:cNvSpPr>
          <p:nvPr>
            <p:ph type="title"/>
          </p:nvPr>
        </p:nvSpPr>
        <p:spPr>
          <a:xfrm>
            <a:off x="0" y="9754"/>
            <a:ext cx="9144000" cy="1038948"/>
          </a:xfrm>
        </p:spPr>
        <p:txBody>
          <a:bodyPr>
            <a:noAutofit/>
          </a:bodyPr>
          <a:lstStyle/>
          <a:p>
            <a:r>
              <a:rPr lang="en-NZ" sz="2400" dirty="0" smtClean="0"/>
              <a:t>Convexity means you can strike an efficient balance between the two alternative uses of the resource(s).  But with externalities you can’t assume convexity.  Consider this case:</a:t>
            </a:r>
            <a:endParaRPr lang="en-NZ" sz="2400" dirty="0"/>
          </a:p>
        </p:txBody>
      </p:sp>
    </p:spTree>
    <p:extLst>
      <p:ext uri="{BB962C8B-B14F-4D97-AF65-F5344CB8AC3E}">
        <p14:creationId xmlns:p14="http://schemas.microsoft.com/office/powerpoint/2010/main" val="3478516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3" grpId="0"/>
      <p:bldP spid="2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22114"/>
          </a:xfrm>
        </p:spPr>
        <p:txBody>
          <a:bodyPr>
            <a:noAutofit/>
          </a:bodyPr>
          <a:lstStyle/>
          <a:p>
            <a:r>
              <a:rPr lang="en-NZ" sz="2800" dirty="0" smtClean="0"/>
              <a:t>There are extreme cases where the axes are the diagram.  For example</a:t>
            </a:r>
            <a:endParaRPr lang="en-NZ" sz="2800" dirty="0"/>
          </a:p>
        </p:txBody>
      </p:sp>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29</a:t>
            </a:fld>
            <a:endParaRPr lang="en-NZ"/>
          </a:p>
        </p:txBody>
      </p:sp>
      <p:cxnSp>
        <p:nvCxnSpPr>
          <p:cNvPr id="5" name="Straight Connector 4"/>
          <p:cNvCxnSpPr/>
          <p:nvPr/>
        </p:nvCxnSpPr>
        <p:spPr>
          <a:xfrm>
            <a:off x="1835696" y="1412776"/>
            <a:ext cx="0" cy="460851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835696" y="6021288"/>
            <a:ext cx="553623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828382" y="6052646"/>
            <a:ext cx="1087092" cy="369332"/>
          </a:xfrm>
          <a:prstGeom prst="rect">
            <a:avLst/>
          </a:prstGeom>
          <a:noFill/>
        </p:spPr>
        <p:txBody>
          <a:bodyPr wrap="none" rtlCol="0">
            <a:spAutoFit/>
          </a:bodyPr>
          <a:lstStyle/>
          <a:p>
            <a:r>
              <a:rPr lang="en-NZ" dirty="0" smtClean="0"/>
              <a:t>GM crops</a:t>
            </a:r>
            <a:endParaRPr lang="en-NZ" dirty="0"/>
          </a:p>
        </p:txBody>
      </p:sp>
      <p:sp>
        <p:nvSpPr>
          <p:cNvPr id="8" name="TextBox 7"/>
          <p:cNvSpPr txBox="1"/>
          <p:nvPr/>
        </p:nvSpPr>
        <p:spPr>
          <a:xfrm rot="16200000">
            <a:off x="247685" y="1992675"/>
            <a:ext cx="1961178" cy="369332"/>
          </a:xfrm>
          <a:prstGeom prst="rect">
            <a:avLst/>
          </a:prstGeom>
          <a:noFill/>
        </p:spPr>
        <p:txBody>
          <a:bodyPr wrap="none" rtlCol="0">
            <a:spAutoFit/>
          </a:bodyPr>
          <a:lstStyle/>
          <a:p>
            <a:r>
              <a:rPr lang="en-NZ" dirty="0" smtClean="0"/>
              <a:t>GE-free agriculture</a:t>
            </a:r>
            <a:endParaRPr lang="en-NZ" dirty="0"/>
          </a:p>
        </p:txBody>
      </p:sp>
      <p:cxnSp>
        <p:nvCxnSpPr>
          <p:cNvPr id="10" name="Straight Connector 9"/>
          <p:cNvCxnSpPr/>
          <p:nvPr/>
        </p:nvCxnSpPr>
        <p:spPr>
          <a:xfrm>
            <a:off x="1835696" y="1628800"/>
            <a:ext cx="0" cy="4392488"/>
          </a:xfrm>
          <a:prstGeom prst="line">
            <a:avLst/>
          </a:prstGeom>
          <a:ln w="38100">
            <a:solidFill>
              <a:srgbClr val="1A067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835696" y="6021288"/>
            <a:ext cx="5112568" cy="0"/>
          </a:xfrm>
          <a:prstGeom prst="line">
            <a:avLst/>
          </a:prstGeom>
          <a:ln w="38100">
            <a:solidFill>
              <a:srgbClr val="1A0670"/>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19872" y="2708920"/>
            <a:ext cx="4272260" cy="461665"/>
          </a:xfrm>
          <a:prstGeom prst="rect">
            <a:avLst/>
          </a:prstGeom>
          <a:noFill/>
        </p:spPr>
        <p:txBody>
          <a:bodyPr wrap="none" rtlCol="0">
            <a:spAutoFit/>
          </a:bodyPr>
          <a:lstStyle/>
          <a:p>
            <a:r>
              <a:rPr lang="en-NZ" sz="2400" dirty="0" smtClean="0">
                <a:solidFill>
                  <a:srgbClr val="FF0000"/>
                </a:solidFill>
              </a:rPr>
              <a:t>You can have either but not both</a:t>
            </a:r>
            <a:endParaRPr lang="en-NZ" sz="2400" dirty="0">
              <a:solidFill>
                <a:srgbClr val="FF0000"/>
              </a:solidFill>
            </a:endParaRPr>
          </a:p>
        </p:txBody>
      </p:sp>
    </p:spTree>
    <p:extLst>
      <p:ext uri="{BB962C8B-B14F-4D97-AF65-F5344CB8AC3E}">
        <p14:creationId xmlns:p14="http://schemas.microsoft.com/office/powerpoint/2010/main" val="29043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2800" dirty="0" smtClean="0"/>
              <a:t>Beware also of consultants closely linked to sectors seeking government support</a:t>
            </a:r>
            <a:endParaRPr lang="en-NZ" sz="2800" dirty="0"/>
          </a:p>
        </p:txBody>
      </p:sp>
      <p:sp>
        <p:nvSpPr>
          <p:cNvPr id="3" name="Content Placeholder 2"/>
          <p:cNvSpPr>
            <a:spLocks noGrp="1"/>
          </p:cNvSpPr>
          <p:nvPr>
            <p:ph idx="1"/>
          </p:nvPr>
        </p:nvSpPr>
        <p:spPr/>
        <p:txBody>
          <a:bodyPr>
            <a:normAutofit fontScale="92500" lnSpcReduction="10000"/>
          </a:bodyPr>
          <a:lstStyle/>
          <a:p>
            <a:pPr marL="0" indent="0">
              <a:buNone/>
            </a:pPr>
            <a:r>
              <a:rPr lang="en-NZ" dirty="0" smtClean="0"/>
              <a:t>Barker: “The </a:t>
            </a:r>
            <a:r>
              <a:rPr lang="en-NZ" dirty="0"/>
              <a:t>minerals, oil, gas and coal being produced in New Zealand have a value of about $4,500 million </a:t>
            </a:r>
            <a:r>
              <a:rPr lang="en-NZ" dirty="0" smtClean="0"/>
              <a:t>per year</a:t>
            </a:r>
            <a:r>
              <a:rPr lang="en-NZ" dirty="0"/>
              <a:t>, and contribute more than $2,000 million to exports. Potential exists to maintain and expand the </a:t>
            </a:r>
            <a:r>
              <a:rPr lang="en-NZ" dirty="0" smtClean="0"/>
              <a:t>range and </a:t>
            </a:r>
            <a:r>
              <a:rPr lang="en-NZ" dirty="0"/>
              <a:t>value of what we produce</a:t>
            </a:r>
            <a:r>
              <a:rPr lang="en-NZ" dirty="0" smtClean="0"/>
              <a:t>.”</a:t>
            </a:r>
          </a:p>
          <a:p>
            <a:pPr marL="0" indent="0">
              <a:buNone/>
            </a:pPr>
            <a:endParaRPr lang="en-NZ" dirty="0"/>
          </a:p>
          <a:p>
            <a:pPr marL="0" indent="0">
              <a:buNone/>
            </a:pPr>
            <a:r>
              <a:rPr lang="en-NZ" dirty="0" smtClean="0"/>
              <a:t>Total exports are $47 billion.  Barker’s all-up total for minerals is 4% of that.  Don’t get too excited – “potential to expand” could be another1% or 2%...</a:t>
            </a:r>
            <a:endParaRPr lang="en-NZ"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3</a:t>
            </a:fld>
            <a:endParaRPr lang="en-NZ"/>
          </a:p>
        </p:txBody>
      </p:sp>
    </p:spTree>
    <p:extLst>
      <p:ext uri="{BB962C8B-B14F-4D97-AF65-F5344CB8AC3E}">
        <p14:creationId xmlns:p14="http://schemas.microsoft.com/office/powerpoint/2010/main" val="948300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30</a:t>
            </a:fld>
            <a:endParaRPr lang="en-NZ"/>
          </a:p>
        </p:txBody>
      </p:sp>
      <p:sp>
        <p:nvSpPr>
          <p:cNvPr id="5" name="Title 1"/>
          <p:cNvSpPr txBox="1">
            <a:spLocks/>
          </p:cNvSpPr>
          <p:nvPr/>
        </p:nvSpPr>
        <p:spPr>
          <a:xfrm>
            <a:off x="15213" y="2492896"/>
            <a:ext cx="8229600" cy="706090"/>
          </a:xfrm>
          <a:prstGeom prst="rect">
            <a:avLst/>
          </a:prstGeom>
        </p:spPr>
        <p:txBody>
          <a:bodyP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mtClean="0"/>
              <a:t>So how about</a:t>
            </a:r>
            <a:endParaRPr lang="en-NZ" dirty="0"/>
          </a:p>
        </p:txBody>
      </p:sp>
    </p:spTree>
    <p:extLst>
      <p:ext uri="{BB962C8B-B14F-4D97-AF65-F5344CB8AC3E}">
        <p14:creationId xmlns:p14="http://schemas.microsoft.com/office/powerpoint/2010/main" val="40602123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31</a:t>
            </a:fld>
            <a:endParaRPr lang="en-NZ"/>
          </a:p>
        </p:txBody>
      </p:sp>
      <p:cxnSp>
        <p:nvCxnSpPr>
          <p:cNvPr id="5" name="Straight Connector 4"/>
          <p:cNvCxnSpPr/>
          <p:nvPr/>
        </p:nvCxnSpPr>
        <p:spPr>
          <a:xfrm>
            <a:off x="2051720" y="1196752"/>
            <a:ext cx="0" cy="40324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051720" y="5229200"/>
            <a:ext cx="46973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rot="16200000">
            <a:off x="-275790" y="2150595"/>
            <a:ext cx="3377463" cy="461665"/>
          </a:xfrm>
          <a:prstGeom prst="rect">
            <a:avLst/>
          </a:prstGeom>
          <a:noFill/>
        </p:spPr>
        <p:txBody>
          <a:bodyPr wrap="none" rtlCol="0">
            <a:spAutoFit/>
          </a:bodyPr>
          <a:lstStyle/>
          <a:p>
            <a:r>
              <a:rPr lang="en-NZ" sz="2400" dirty="0" smtClean="0"/>
              <a:t>100% Pure National Parks</a:t>
            </a:r>
            <a:endParaRPr lang="en-NZ" sz="2400" dirty="0"/>
          </a:p>
        </p:txBody>
      </p:sp>
      <p:sp>
        <p:nvSpPr>
          <p:cNvPr id="8" name="TextBox 7"/>
          <p:cNvSpPr txBox="1"/>
          <p:nvPr/>
        </p:nvSpPr>
        <p:spPr>
          <a:xfrm>
            <a:off x="4860032" y="5445224"/>
            <a:ext cx="3700693" cy="461665"/>
          </a:xfrm>
          <a:prstGeom prst="rect">
            <a:avLst/>
          </a:prstGeom>
          <a:noFill/>
        </p:spPr>
        <p:txBody>
          <a:bodyPr wrap="none" rtlCol="0">
            <a:spAutoFit/>
          </a:bodyPr>
          <a:lstStyle/>
          <a:p>
            <a:r>
              <a:rPr lang="en-NZ" sz="2400" dirty="0" smtClean="0"/>
              <a:t>Large-scale opencast mining</a:t>
            </a:r>
            <a:endParaRPr lang="en-NZ" sz="2400" dirty="0"/>
          </a:p>
        </p:txBody>
      </p:sp>
    </p:spTree>
    <p:extLst>
      <p:ext uri="{BB962C8B-B14F-4D97-AF65-F5344CB8AC3E}">
        <p14:creationId xmlns:p14="http://schemas.microsoft.com/office/powerpoint/2010/main" val="38779603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32</a:t>
            </a:fld>
            <a:endParaRPr lang="en-NZ"/>
          </a:p>
        </p:txBody>
      </p:sp>
      <p:cxnSp>
        <p:nvCxnSpPr>
          <p:cNvPr id="5" name="Straight Connector 4"/>
          <p:cNvCxnSpPr/>
          <p:nvPr/>
        </p:nvCxnSpPr>
        <p:spPr>
          <a:xfrm>
            <a:off x="2051720" y="1196752"/>
            <a:ext cx="0" cy="40324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051720" y="5229200"/>
            <a:ext cx="46973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rot="16200000">
            <a:off x="-147609" y="2163004"/>
            <a:ext cx="3420167" cy="461665"/>
          </a:xfrm>
          <a:prstGeom prst="rect">
            <a:avLst/>
          </a:prstGeom>
          <a:noFill/>
        </p:spPr>
        <p:txBody>
          <a:bodyPr wrap="none" rtlCol="0">
            <a:spAutoFit/>
          </a:bodyPr>
          <a:lstStyle/>
          <a:p>
            <a:r>
              <a:rPr lang="en-NZ" sz="2400" dirty="0" smtClean="0"/>
              <a:t>Freedom from oil spill risk</a:t>
            </a:r>
            <a:endParaRPr lang="en-NZ" sz="2400" dirty="0"/>
          </a:p>
        </p:txBody>
      </p:sp>
      <p:sp>
        <p:nvSpPr>
          <p:cNvPr id="8" name="TextBox 7"/>
          <p:cNvSpPr txBox="1"/>
          <p:nvPr/>
        </p:nvSpPr>
        <p:spPr>
          <a:xfrm>
            <a:off x="4860032" y="5445224"/>
            <a:ext cx="2570063" cy="461665"/>
          </a:xfrm>
          <a:prstGeom prst="rect">
            <a:avLst/>
          </a:prstGeom>
          <a:noFill/>
        </p:spPr>
        <p:txBody>
          <a:bodyPr wrap="none" rtlCol="0">
            <a:spAutoFit/>
          </a:bodyPr>
          <a:lstStyle/>
          <a:p>
            <a:r>
              <a:rPr lang="en-NZ" sz="2400" dirty="0" smtClean="0"/>
              <a:t>Offshore oil drilling</a:t>
            </a:r>
            <a:endParaRPr lang="en-NZ" sz="2400" dirty="0"/>
          </a:p>
        </p:txBody>
      </p:sp>
    </p:spTree>
    <p:extLst>
      <p:ext uri="{BB962C8B-B14F-4D97-AF65-F5344CB8AC3E}">
        <p14:creationId xmlns:p14="http://schemas.microsoft.com/office/powerpoint/2010/main" val="13221867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33</a:t>
            </a:fld>
            <a:endParaRPr lang="en-NZ"/>
          </a:p>
        </p:txBody>
      </p:sp>
      <p:cxnSp>
        <p:nvCxnSpPr>
          <p:cNvPr id="5" name="Straight Connector 4"/>
          <p:cNvCxnSpPr/>
          <p:nvPr/>
        </p:nvCxnSpPr>
        <p:spPr>
          <a:xfrm>
            <a:off x="2051720" y="1196752"/>
            <a:ext cx="0" cy="40324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051720" y="5229200"/>
            <a:ext cx="46973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rot="16200000">
            <a:off x="-275790" y="2150595"/>
            <a:ext cx="3377463" cy="461665"/>
          </a:xfrm>
          <a:prstGeom prst="rect">
            <a:avLst/>
          </a:prstGeom>
          <a:noFill/>
        </p:spPr>
        <p:txBody>
          <a:bodyPr wrap="none" rtlCol="0">
            <a:spAutoFit/>
          </a:bodyPr>
          <a:lstStyle/>
          <a:p>
            <a:r>
              <a:rPr lang="en-NZ" sz="2400" dirty="0" smtClean="0"/>
              <a:t>100% Pure National Parks</a:t>
            </a:r>
            <a:endParaRPr lang="en-NZ" sz="2400" dirty="0"/>
          </a:p>
        </p:txBody>
      </p:sp>
      <p:sp>
        <p:nvSpPr>
          <p:cNvPr id="8" name="TextBox 7"/>
          <p:cNvSpPr txBox="1"/>
          <p:nvPr/>
        </p:nvSpPr>
        <p:spPr>
          <a:xfrm>
            <a:off x="4860032" y="5445224"/>
            <a:ext cx="3700693" cy="461665"/>
          </a:xfrm>
          <a:prstGeom prst="rect">
            <a:avLst/>
          </a:prstGeom>
          <a:noFill/>
        </p:spPr>
        <p:txBody>
          <a:bodyPr wrap="none" rtlCol="0">
            <a:spAutoFit/>
          </a:bodyPr>
          <a:lstStyle/>
          <a:p>
            <a:r>
              <a:rPr lang="en-NZ" sz="2400" dirty="0" smtClean="0"/>
              <a:t>Large-scale opencast mining</a:t>
            </a:r>
            <a:endParaRPr lang="en-NZ" sz="2400" dirty="0"/>
          </a:p>
        </p:txBody>
      </p:sp>
    </p:spTree>
    <p:extLst>
      <p:ext uri="{BB962C8B-B14F-4D97-AF65-F5344CB8AC3E}">
        <p14:creationId xmlns:p14="http://schemas.microsoft.com/office/powerpoint/2010/main" val="13221867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34</a:t>
            </a:fld>
            <a:endParaRPr lang="en-NZ"/>
          </a:p>
        </p:txBody>
      </p:sp>
      <p:cxnSp>
        <p:nvCxnSpPr>
          <p:cNvPr id="5" name="Straight Connector 4"/>
          <p:cNvCxnSpPr/>
          <p:nvPr/>
        </p:nvCxnSpPr>
        <p:spPr>
          <a:xfrm>
            <a:off x="2051720" y="1196752"/>
            <a:ext cx="0" cy="40324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051720" y="5229200"/>
            <a:ext cx="46973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rot="16200000">
            <a:off x="-846139" y="2654451"/>
            <a:ext cx="4385175" cy="461665"/>
          </a:xfrm>
          <a:prstGeom prst="rect">
            <a:avLst/>
          </a:prstGeom>
          <a:noFill/>
        </p:spPr>
        <p:txBody>
          <a:bodyPr wrap="none" rtlCol="0">
            <a:spAutoFit/>
          </a:bodyPr>
          <a:lstStyle/>
          <a:p>
            <a:r>
              <a:rPr lang="en-NZ" sz="2400" dirty="0" err="1" smtClean="0"/>
              <a:t>Waihi</a:t>
            </a:r>
            <a:r>
              <a:rPr lang="en-NZ" sz="2400" dirty="0" smtClean="0"/>
              <a:t> residents’ enjoyment of life</a:t>
            </a:r>
            <a:endParaRPr lang="en-NZ" sz="2400" dirty="0"/>
          </a:p>
        </p:txBody>
      </p:sp>
      <p:sp>
        <p:nvSpPr>
          <p:cNvPr id="8" name="TextBox 7"/>
          <p:cNvSpPr txBox="1"/>
          <p:nvPr/>
        </p:nvSpPr>
        <p:spPr>
          <a:xfrm>
            <a:off x="4860032" y="5445224"/>
            <a:ext cx="3295069" cy="461665"/>
          </a:xfrm>
          <a:prstGeom prst="rect">
            <a:avLst/>
          </a:prstGeom>
          <a:noFill/>
        </p:spPr>
        <p:txBody>
          <a:bodyPr wrap="none" rtlCol="0">
            <a:spAutoFit/>
          </a:bodyPr>
          <a:lstStyle/>
          <a:p>
            <a:r>
              <a:rPr lang="en-NZ" sz="2400" dirty="0" smtClean="0"/>
              <a:t>Gold mining under </a:t>
            </a:r>
            <a:r>
              <a:rPr lang="en-NZ" sz="2400" dirty="0" err="1" smtClean="0"/>
              <a:t>Waihi</a:t>
            </a:r>
            <a:endParaRPr lang="en-NZ" sz="2400" dirty="0"/>
          </a:p>
        </p:txBody>
      </p:sp>
    </p:spTree>
    <p:extLst>
      <p:ext uri="{BB962C8B-B14F-4D97-AF65-F5344CB8AC3E}">
        <p14:creationId xmlns:p14="http://schemas.microsoft.com/office/powerpoint/2010/main" val="13221867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35</a:t>
            </a:fld>
            <a:endParaRPr lang="en-NZ"/>
          </a:p>
        </p:txBody>
      </p:sp>
      <p:cxnSp>
        <p:nvCxnSpPr>
          <p:cNvPr id="5" name="Straight Connector 4"/>
          <p:cNvCxnSpPr/>
          <p:nvPr/>
        </p:nvCxnSpPr>
        <p:spPr>
          <a:xfrm>
            <a:off x="2051720" y="1196752"/>
            <a:ext cx="0" cy="40324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051720" y="5229200"/>
            <a:ext cx="46973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rot="16200000">
            <a:off x="-966324" y="2654450"/>
            <a:ext cx="4625562" cy="461665"/>
          </a:xfrm>
          <a:prstGeom prst="rect">
            <a:avLst/>
          </a:prstGeom>
          <a:noFill/>
        </p:spPr>
        <p:txBody>
          <a:bodyPr wrap="none" rtlCol="0">
            <a:spAutoFit/>
          </a:bodyPr>
          <a:lstStyle/>
          <a:p>
            <a:r>
              <a:rPr lang="en-NZ" sz="2400" dirty="0" smtClean="0"/>
              <a:t>Recreational tourism on the ground</a:t>
            </a:r>
            <a:endParaRPr lang="en-NZ" sz="2400" dirty="0"/>
          </a:p>
        </p:txBody>
      </p:sp>
      <p:sp>
        <p:nvSpPr>
          <p:cNvPr id="8" name="TextBox 7"/>
          <p:cNvSpPr txBox="1"/>
          <p:nvPr/>
        </p:nvSpPr>
        <p:spPr>
          <a:xfrm>
            <a:off x="4860032" y="5445224"/>
            <a:ext cx="4176528" cy="461665"/>
          </a:xfrm>
          <a:prstGeom prst="rect">
            <a:avLst/>
          </a:prstGeom>
          <a:noFill/>
        </p:spPr>
        <p:txBody>
          <a:bodyPr wrap="none" rtlCol="0">
            <a:spAutoFit/>
          </a:bodyPr>
          <a:lstStyle/>
          <a:p>
            <a:r>
              <a:rPr lang="en-NZ" sz="2400" dirty="0" smtClean="0"/>
              <a:t>Helicopter trips over Franz Josef</a:t>
            </a:r>
            <a:endParaRPr lang="en-NZ" sz="2400" dirty="0"/>
          </a:p>
        </p:txBody>
      </p:sp>
    </p:spTree>
    <p:extLst>
      <p:ext uri="{BB962C8B-B14F-4D97-AF65-F5344CB8AC3E}">
        <p14:creationId xmlns:p14="http://schemas.microsoft.com/office/powerpoint/2010/main" val="22501007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36</a:t>
            </a:fld>
            <a:endParaRPr lang="en-NZ"/>
          </a:p>
        </p:txBody>
      </p:sp>
      <p:cxnSp>
        <p:nvCxnSpPr>
          <p:cNvPr id="5" name="Straight Connector 4"/>
          <p:cNvCxnSpPr/>
          <p:nvPr/>
        </p:nvCxnSpPr>
        <p:spPr>
          <a:xfrm>
            <a:off x="2051720" y="1196752"/>
            <a:ext cx="0" cy="40324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051720" y="5229200"/>
            <a:ext cx="46973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rot="16200000">
            <a:off x="-1129127" y="2654451"/>
            <a:ext cx="4951164" cy="461665"/>
          </a:xfrm>
          <a:prstGeom prst="rect">
            <a:avLst/>
          </a:prstGeom>
          <a:noFill/>
        </p:spPr>
        <p:txBody>
          <a:bodyPr wrap="none" rtlCol="0">
            <a:spAutoFit/>
          </a:bodyPr>
          <a:lstStyle/>
          <a:p>
            <a:r>
              <a:rPr lang="en-NZ" sz="2400" dirty="0" smtClean="0"/>
              <a:t>Conservation values in a National Park</a:t>
            </a:r>
            <a:endParaRPr lang="en-NZ" sz="2400" dirty="0"/>
          </a:p>
        </p:txBody>
      </p:sp>
      <p:sp>
        <p:nvSpPr>
          <p:cNvPr id="8" name="TextBox 7"/>
          <p:cNvSpPr txBox="1"/>
          <p:nvPr/>
        </p:nvSpPr>
        <p:spPr>
          <a:xfrm>
            <a:off x="4552521" y="5445224"/>
            <a:ext cx="4393190" cy="461665"/>
          </a:xfrm>
          <a:prstGeom prst="rect">
            <a:avLst/>
          </a:prstGeom>
          <a:noFill/>
        </p:spPr>
        <p:txBody>
          <a:bodyPr wrap="none" rtlCol="0">
            <a:spAutoFit/>
          </a:bodyPr>
          <a:lstStyle/>
          <a:p>
            <a:r>
              <a:rPr lang="en-NZ" sz="2400" dirty="0" err="1" smtClean="0"/>
              <a:t>Skifield</a:t>
            </a:r>
            <a:r>
              <a:rPr lang="en-NZ" sz="2400" dirty="0" smtClean="0"/>
              <a:t> development on </a:t>
            </a:r>
            <a:r>
              <a:rPr lang="en-NZ" sz="2400" dirty="0" err="1" smtClean="0"/>
              <a:t>Ruapehu</a:t>
            </a:r>
            <a:endParaRPr lang="en-NZ" sz="2400" dirty="0"/>
          </a:p>
        </p:txBody>
      </p:sp>
    </p:spTree>
    <p:extLst>
      <p:ext uri="{BB962C8B-B14F-4D97-AF65-F5344CB8AC3E}">
        <p14:creationId xmlns:p14="http://schemas.microsoft.com/office/powerpoint/2010/main" val="22501007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37</a:t>
            </a:fld>
            <a:endParaRPr lang="en-NZ"/>
          </a:p>
        </p:txBody>
      </p:sp>
      <p:cxnSp>
        <p:nvCxnSpPr>
          <p:cNvPr id="5" name="Straight Connector 4"/>
          <p:cNvCxnSpPr/>
          <p:nvPr/>
        </p:nvCxnSpPr>
        <p:spPr>
          <a:xfrm>
            <a:off x="2051720" y="1196752"/>
            <a:ext cx="0" cy="403244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2051720" y="5229200"/>
            <a:ext cx="469739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rot="16200000">
            <a:off x="73692" y="2382047"/>
            <a:ext cx="2544223" cy="461665"/>
          </a:xfrm>
          <a:prstGeom prst="rect">
            <a:avLst/>
          </a:prstGeom>
          <a:noFill/>
        </p:spPr>
        <p:txBody>
          <a:bodyPr wrap="none" rtlCol="0">
            <a:spAutoFit/>
          </a:bodyPr>
          <a:lstStyle/>
          <a:p>
            <a:r>
              <a:rPr lang="en-NZ" sz="2400" dirty="0" smtClean="0"/>
              <a:t>Non-market values</a:t>
            </a:r>
            <a:endParaRPr lang="en-NZ" sz="2400" dirty="0"/>
          </a:p>
        </p:txBody>
      </p:sp>
      <p:sp>
        <p:nvSpPr>
          <p:cNvPr id="8" name="TextBox 7"/>
          <p:cNvSpPr txBox="1"/>
          <p:nvPr/>
        </p:nvSpPr>
        <p:spPr>
          <a:xfrm>
            <a:off x="5573743" y="5451549"/>
            <a:ext cx="2058192" cy="461665"/>
          </a:xfrm>
          <a:prstGeom prst="rect">
            <a:avLst/>
          </a:prstGeom>
          <a:noFill/>
        </p:spPr>
        <p:txBody>
          <a:bodyPr wrap="none" rtlCol="0">
            <a:spAutoFit/>
          </a:bodyPr>
          <a:lstStyle/>
          <a:p>
            <a:r>
              <a:rPr lang="en-NZ" sz="2400" dirty="0" smtClean="0"/>
              <a:t>Market activity</a:t>
            </a:r>
            <a:endParaRPr lang="en-NZ" sz="2400" dirty="0"/>
          </a:p>
        </p:txBody>
      </p:sp>
      <p:sp>
        <p:nvSpPr>
          <p:cNvPr id="2" name="TextBox 1"/>
          <p:cNvSpPr txBox="1"/>
          <p:nvPr/>
        </p:nvSpPr>
        <p:spPr>
          <a:xfrm>
            <a:off x="0" y="219998"/>
            <a:ext cx="9036496" cy="646331"/>
          </a:xfrm>
          <a:prstGeom prst="rect">
            <a:avLst/>
          </a:prstGeom>
          <a:noFill/>
        </p:spPr>
        <p:txBody>
          <a:bodyPr wrap="square" rtlCol="0">
            <a:spAutoFit/>
          </a:bodyPr>
          <a:lstStyle/>
          <a:p>
            <a:pPr algn="ctr"/>
            <a:r>
              <a:rPr lang="en-NZ" dirty="0" smtClean="0"/>
              <a:t>Cost-benefit in these situations is an attempt to monetise as much as possible of the non-market values so that a one-for-one monetary criterion can apply</a:t>
            </a:r>
            <a:endParaRPr lang="en-NZ" dirty="0"/>
          </a:p>
        </p:txBody>
      </p:sp>
      <p:sp>
        <p:nvSpPr>
          <p:cNvPr id="9" name="TextBox 8"/>
          <p:cNvSpPr txBox="1"/>
          <p:nvPr/>
        </p:nvSpPr>
        <p:spPr>
          <a:xfrm>
            <a:off x="6439416" y="4725144"/>
            <a:ext cx="386644" cy="523220"/>
          </a:xfrm>
          <a:prstGeom prst="rect">
            <a:avLst/>
          </a:prstGeom>
          <a:noFill/>
        </p:spPr>
        <p:txBody>
          <a:bodyPr wrap="none" rtlCol="0">
            <a:spAutoFit/>
          </a:bodyPr>
          <a:lstStyle/>
          <a:p>
            <a:r>
              <a:rPr lang="en-NZ" sz="2800" b="1" dirty="0" smtClean="0"/>
              <a:t>B</a:t>
            </a:r>
            <a:endParaRPr lang="en-NZ" sz="2800" b="1" dirty="0"/>
          </a:p>
        </p:txBody>
      </p:sp>
      <p:cxnSp>
        <p:nvCxnSpPr>
          <p:cNvPr id="11" name="Straight Connector 10"/>
          <p:cNvCxnSpPr>
            <a:stCxn id="9" idx="2"/>
          </p:cNvCxnSpPr>
          <p:nvPr/>
        </p:nvCxnSpPr>
        <p:spPr>
          <a:xfrm flipH="1" flipV="1">
            <a:off x="2051720" y="1556792"/>
            <a:ext cx="4581018" cy="36915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679607" y="1196752"/>
            <a:ext cx="2952328" cy="1200329"/>
          </a:xfrm>
          <a:prstGeom prst="rect">
            <a:avLst/>
          </a:prstGeom>
          <a:noFill/>
        </p:spPr>
        <p:txBody>
          <a:bodyPr wrap="square" rtlCol="0">
            <a:spAutoFit/>
          </a:bodyPr>
          <a:lstStyle/>
          <a:p>
            <a:r>
              <a:rPr lang="en-NZ" dirty="0" smtClean="0"/>
              <a:t>It can be useful when it produces lower-bound money estimates that rule out the market activity</a:t>
            </a:r>
            <a:endParaRPr lang="en-NZ" dirty="0"/>
          </a:p>
        </p:txBody>
      </p:sp>
      <p:sp>
        <p:nvSpPr>
          <p:cNvPr id="14" name="TextBox 13"/>
          <p:cNvSpPr txBox="1"/>
          <p:nvPr/>
        </p:nvSpPr>
        <p:spPr>
          <a:xfrm>
            <a:off x="5573743" y="2663914"/>
            <a:ext cx="2808653" cy="1477328"/>
          </a:xfrm>
          <a:prstGeom prst="rect">
            <a:avLst/>
          </a:prstGeom>
          <a:noFill/>
        </p:spPr>
        <p:txBody>
          <a:bodyPr wrap="square" rtlCol="0">
            <a:spAutoFit/>
          </a:bodyPr>
          <a:lstStyle/>
          <a:p>
            <a:r>
              <a:rPr lang="en-NZ" dirty="0" smtClean="0"/>
              <a:t>But problematic when value is fully indeterminate, or when there’s downward bias in the valuation technique (e.g. WTP) </a:t>
            </a:r>
            <a:endParaRPr lang="en-NZ" dirty="0"/>
          </a:p>
        </p:txBody>
      </p:sp>
    </p:spTree>
    <p:extLst>
      <p:ext uri="{BB962C8B-B14F-4D97-AF65-F5344CB8AC3E}">
        <p14:creationId xmlns:p14="http://schemas.microsoft.com/office/powerpoint/2010/main" val="301799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NZ" sz="2400" dirty="0" smtClean="0"/>
              <a:t>In their original article, </a:t>
            </a:r>
            <a:r>
              <a:rPr lang="en-NZ" sz="2400" dirty="0" err="1" smtClean="0"/>
              <a:t>Baumol</a:t>
            </a:r>
            <a:r>
              <a:rPr lang="en-NZ" sz="2400" dirty="0" smtClean="0"/>
              <a:t> and Bradford noted the incompatibility between industrial waste dumping and clean environment</a:t>
            </a:r>
            <a:endParaRPr lang="en-NZ" sz="2400" dirty="0"/>
          </a:p>
        </p:txBody>
      </p:sp>
      <p:sp>
        <p:nvSpPr>
          <p:cNvPr id="5" name="Content Placeholder 4"/>
          <p:cNvSpPr>
            <a:spLocks noGrp="1"/>
          </p:cNvSpPr>
          <p:nvPr>
            <p:ph idx="1"/>
          </p:nvPr>
        </p:nvSpPr>
        <p:spPr>
          <a:xfrm>
            <a:off x="457200" y="1600200"/>
            <a:ext cx="8229600" cy="4925143"/>
          </a:xfrm>
        </p:spPr>
        <p:txBody>
          <a:bodyPr>
            <a:normAutofit fontScale="92500" lnSpcReduction="20000"/>
          </a:bodyPr>
          <a:lstStyle/>
          <a:p>
            <a:r>
              <a:rPr lang="en-NZ" sz="2400" dirty="0" smtClean="0"/>
              <a:t>One simple solution, they said, is geographic separation</a:t>
            </a:r>
          </a:p>
          <a:p>
            <a:endParaRPr lang="en-NZ" sz="2400" dirty="0"/>
          </a:p>
          <a:p>
            <a:r>
              <a:rPr lang="en-NZ" sz="2400" dirty="0" smtClean="0"/>
              <a:t>When one </a:t>
            </a:r>
            <a:r>
              <a:rPr lang="en-NZ" sz="2400" dirty="0"/>
              <a:t>of the activities thrives on environmental degradation while the other requires a high-quality </a:t>
            </a:r>
            <a:r>
              <a:rPr lang="en-NZ" sz="2400" dirty="0" smtClean="0"/>
              <a:t>environment, optimal policy is to keep them physically separate:</a:t>
            </a:r>
          </a:p>
          <a:p>
            <a:endParaRPr lang="en-NZ" sz="2400" dirty="0" smtClean="0"/>
          </a:p>
          <a:p>
            <a:pPr lvl="1"/>
            <a:r>
              <a:rPr lang="en-NZ" sz="2000" dirty="0" smtClean="0"/>
              <a:t>“[</a:t>
            </a:r>
            <a:r>
              <a:rPr lang="en-NZ" sz="2000" dirty="0"/>
              <a:t>S]</a:t>
            </a:r>
            <a:r>
              <a:rPr lang="en-NZ" sz="2000" dirty="0" err="1"/>
              <a:t>ufficiently</a:t>
            </a:r>
            <a:r>
              <a:rPr lang="en-NZ" sz="2000" dirty="0"/>
              <a:t> severe externalities make locational specialization economical. An example of the application of this point is seen in the Ruhr region in Germany, where the </a:t>
            </a:r>
            <a:r>
              <a:rPr lang="en-NZ" sz="2000" dirty="0" err="1"/>
              <a:t>Emscher</a:t>
            </a:r>
            <a:r>
              <a:rPr lang="en-NZ" sz="2000" dirty="0"/>
              <a:t> River valley has been completely devoted to waste disposal, while two other river basins have been preserved free from </a:t>
            </a:r>
            <a:r>
              <a:rPr lang="en-NZ" sz="2000" dirty="0" smtClean="0"/>
              <a:t>pollution”</a:t>
            </a:r>
          </a:p>
          <a:p>
            <a:pPr lvl="1"/>
            <a:endParaRPr lang="en-NZ" sz="2000" dirty="0" smtClean="0"/>
          </a:p>
          <a:p>
            <a:pPr lvl="1"/>
            <a:r>
              <a:rPr lang="en-NZ" sz="2000" dirty="0" smtClean="0"/>
              <a:t>“The </a:t>
            </a:r>
            <a:r>
              <a:rPr lang="en-NZ" sz="2000" dirty="0"/>
              <a:t>danger of an incorrect choice by planners in this context appears clear. If it should turn out that, unpolluted, the </a:t>
            </a:r>
            <a:r>
              <a:rPr lang="en-NZ" sz="2000" dirty="0" err="1"/>
              <a:t>Emscher</a:t>
            </a:r>
            <a:r>
              <a:rPr lang="en-NZ" sz="2000" dirty="0"/>
              <a:t> River valley is uniquely well suited to growing marijuana it may turn out to have been a mistake to pick that one rather than one of the others for the area's sewer</a:t>
            </a:r>
            <a:r>
              <a:rPr lang="en-NZ" sz="2000" dirty="0" smtClean="0"/>
              <a:t>.”</a:t>
            </a:r>
            <a:endParaRPr lang="en-NZ" sz="2000" dirty="0"/>
          </a:p>
          <a:p>
            <a:pPr lvl="1"/>
            <a:endParaRPr lang="en-NZ" sz="2000" dirty="0"/>
          </a:p>
        </p:txBody>
      </p:sp>
      <p:sp>
        <p:nvSpPr>
          <p:cNvPr id="3" name="Footer Placeholder 2"/>
          <p:cNvSpPr>
            <a:spLocks noGrp="1"/>
          </p:cNvSpPr>
          <p:nvPr>
            <p:ph type="ftr" sz="quarter" idx="11"/>
          </p:nvPr>
        </p:nvSpPr>
        <p:spPr/>
        <p:txBody>
          <a:bodyPr/>
          <a:lstStyle/>
          <a:p>
            <a:r>
              <a:rPr lang="en-NZ" smtClean="0"/>
              <a:t>Bertram, Lessons of Think Big</a:t>
            </a:r>
            <a:endParaRPr lang="en-NZ"/>
          </a:p>
        </p:txBody>
      </p:sp>
      <p:sp>
        <p:nvSpPr>
          <p:cNvPr id="4" name="Slide Number Placeholder 3"/>
          <p:cNvSpPr>
            <a:spLocks noGrp="1"/>
          </p:cNvSpPr>
          <p:nvPr>
            <p:ph type="sldNum" sz="quarter" idx="12"/>
          </p:nvPr>
        </p:nvSpPr>
        <p:spPr/>
        <p:txBody>
          <a:bodyPr/>
          <a:lstStyle/>
          <a:p>
            <a:fld id="{CE439E8D-BC14-43BE-806B-C928C2827552}" type="slidenum">
              <a:rPr lang="en-NZ" smtClean="0"/>
              <a:t>38</a:t>
            </a:fld>
            <a:endParaRPr lang="en-NZ"/>
          </a:p>
        </p:txBody>
      </p:sp>
    </p:spTree>
    <p:extLst>
      <p:ext uri="{BB962C8B-B14F-4D97-AF65-F5344CB8AC3E}">
        <p14:creationId xmlns:p14="http://schemas.microsoft.com/office/powerpoint/2010/main" val="351363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NZ" sz="2800" dirty="0" err="1" smtClean="0"/>
              <a:t>Baumol</a:t>
            </a:r>
            <a:r>
              <a:rPr lang="en-NZ" sz="2800" dirty="0" smtClean="0"/>
              <a:t> and Bradford’s take-home point:</a:t>
            </a:r>
            <a:endParaRPr lang="en-NZ" sz="2800" dirty="0"/>
          </a:p>
        </p:txBody>
      </p:sp>
      <p:sp>
        <p:nvSpPr>
          <p:cNvPr id="3" name="Content Placeholder 2"/>
          <p:cNvSpPr>
            <a:spLocks noGrp="1"/>
          </p:cNvSpPr>
          <p:nvPr>
            <p:ph idx="1"/>
          </p:nvPr>
        </p:nvSpPr>
        <p:spPr/>
        <p:txBody>
          <a:bodyPr>
            <a:normAutofit fontScale="92500" lnSpcReduction="20000"/>
          </a:bodyPr>
          <a:lstStyle/>
          <a:p>
            <a:pPr marL="0" indent="0">
              <a:buNone/>
            </a:pPr>
            <a:r>
              <a:rPr lang="en-NZ" dirty="0" smtClean="0"/>
              <a:t>“In </a:t>
            </a:r>
            <a:r>
              <a:rPr lang="en-NZ" dirty="0"/>
              <a:t>a world in which detrimental externalities are sufficiently severe to cause non-convexity of the social production possibility set, prices can no longer be depended upon to give us the right signals. </a:t>
            </a:r>
            <a:r>
              <a:rPr lang="en-NZ" i="1" dirty="0"/>
              <a:t>Even if we</a:t>
            </a:r>
            <a:r>
              <a:rPr lang="en-NZ" dirty="0"/>
              <a:t> </a:t>
            </a:r>
            <a:r>
              <a:rPr lang="en-NZ" i="1" dirty="0"/>
              <a:t>know the entire set of feasible output vectors, equilibrium prices usually</a:t>
            </a:r>
            <a:r>
              <a:rPr lang="en-NZ" dirty="0"/>
              <a:t> </a:t>
            </a:r>
            <a:r>
              <a:rPr lang="en-NZ" i="1" dirty="0"/>
              <a:t>tell us nothing about the Pareto-optimality of current output or even the</a:t>
            </a:r>
            <a:r>
              <a:rPr lang="en-NZ" dirty="0"/>
              <a:t> </a:t>
            </a:r>
            <a:r>
              <a:rPr lang="en-NZ" i="1" dirty="0"/>
              <a:t>direction in which to seek improvement. </a:t>
            </a:r>
            <a:r>
              <a:rPr lang="en-NZ" dirty="0" smtClean="0"/>
              <a:t>… [T]he </a:t>
            </a:r>
            <a:r>
              <a:rPr lang="en-NZ" dirty="0"/>
              <a:t>choice of the equilibrium point at which to settle must be made collectively</a:t>
            </a:r>
            <a:r>
              <a:rPr lang="en-NZ" dirty="0" smtClean="0"/>
              <a:t>...”</a:t>
            </a:r>
            <a:endParaRPr lang="en-NZ" dirty="0"/>
          </a:p>
          <a:p>
            <a:endParaRPr lang="en-NZ"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39</a:t>
            </a:fld>
            <a:endParaRPr lang="en-NZ"/>
          </a:p>
        </p:txBody>
      </p:sp>
    </p:spTree>
    <p:extLst>
      <p:ext uri="{BB962C8B-B14F-4D97-AF65-F5344CB8AC3E}">
        <p14:creationId xmlns:p14="http://schemas.microsoft.com/office/powerpoint/2010/main" val="3562103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fontScale="90000"/>
          </a:bodyPr>
          <a:lstStyle/>
          <a:p>
            <a:r>
              <a:rPr lang="en-NZ" dirty="0" smtClean="0"/>
              <a:t>The figures on mineral value from Barker (2008) are a classic example</a:t>
            </a:r>
            <a:endParaRPr lang="en-NZ" dirty="0"/>
          </a:p>
        </p:txBody>
      </p:sp>
      <p:sp>
        <p:nvSpPr>
          <p:cNvPr id="3" name="Content Placeholder 2"/>
          <p:cNvSpPr>
            <a:spLocks noGrp="1"/>
          </p:cNvSpPr>
          <p:nvPr>
            <p:ph idx="1"/>
          </p:nvPr>
        </p:nvSpPr>
        <p:spPr>
          <a:xfrm>
            <a:off x="467544" y="1916832"/>
            <a:ext cx="8229600" cy="4525963"/>
          </a:xfrm>
        </p:spPr>
        <p:txBody>
          <a:bodyPr>
            <a:normAutofit/>
          </a:bodyPr>
          <a:lstStyle/>
          <a:p>
            <a:pPr marL="0" indent="0">
              <a:buNone/>
            </a:pPr>
            <a:r>
              <a:rPr lang="en-NZ" dirty="0" smtClean="0"/>
              <a:t>“The </a:t>
            </a:r>
            <a:r>
              <a:rPr lang="en-NZ" dirty="0"/>
              <a:t>metallic mineral potential of </a:t>
            </a:r>
            <a:r>
              <a:rPr lang="en-NZ" dirty="0" smtClean="0"/>
              <a:t>New Zealand </a:t>
            </a:r>
            <a:r>
              <a:rPr lang="en-NZ" dirty="0"/>
              <a:t>has a gross in-situ value of more than $140 billion with lignite alone at least an additional $</a:t>
            </a:r>
            <a:r>
              <a:rPr lang="en-NZ" dirty="0" smtClean="0"/>
              <a:t>100 billion</a:t>
            </a:r>
            <a:r>
              <a:rPr lang="en-NZ" dirty="0"/>
              <a:t>. In addition, New Zealand has good potential for the discovery of new oil and gas </a:t>
            </a:r>
            <a:r>
              <a:rPr lang="en-NZ" dirty="0" smtClean="0"/>
              <a:t>resources”</a:t>
            </a:r>
          </a:p>
          <a:p>
            <a:pPr marL="0" indent="0">
              <a:buNone/>
            </a:pPr>
            <a:endParaRPr lang="en-NZ" dirty="0"/>
          </a:p>
          <a:p>
            <a:endParaRPr lang="en-NZ"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4</a:t>
            </a:fld>
            <a:endParaRPr lang="en-NZ"/>
          </a:p>
        </p:txBody>
      </p:sp>
      <p:sp>
        <p:nvSpPr>
          <p:cNvPr id="6" name="TextBox 5"/>
          <p:cNvSpPr txBox="1"/>
          <p:nvPr/>
        </p:nvSpPr>
        <p:spPr>
          <a:xfrm>
            <a:off x="1547664" y="5245132"/>
            <a:ext cx="7272808" cy="646331"/>
          </a:xfrm>
          <a:prstGeom prst="rect">
            <a:avLst/>
          </a:prstGeom>
          <a:noFill/>
        </p:spPr>
        <p:txBody>
          <a:bodyPr wrap="square" rtlCol="0">
            <a:spAutoFit/>
          </a:bodyPr>
          <a:lstStyle/>
          <a:p>
            <a:r>
              <a:rPr lang="en-NZ" dirty="0"/>
              <a:t>Richard Barker, </a:t>
            </a:r>
            <a:r>
              <a:rPr lang="en-NZ" i="1" dirty="0"/>
              <a:t>The Natural Resource Potential of New Zealand</a:t>
            </a:r>
            <a:r>
              <a:rPr lang="en-NZ" dirty="0"/>
              <a:t>, March 2008, </a:t>
            </a:r>
            <a:r>
              <a:rPr lang="en-NZ" dirty="0">
                <a:hlinkClick r:id="rId2"/>
              </a:rPr>
              <a:t>http://</a:t>
            </a:r>
            <a:r>
              <a:rPr lang="en-NZ" dirty="0" smtClean="0">
                <a:hlinkClick r:id="rId2"/>
              </a:rPr>
              <a:t>www.minerals.co.nz/pdf/Natural_Resource_NZ_web.pdf</a:t>
            </a:r>
            <a:r>
              <a:rPr lang="en-NZ" dirty="0" smtClean="0"/>
              <a:t> , p.1. </a:t>
            </a:r>
            <a:endParaRPr lang="en-NZ" dirty="0"/>
          </a:p>
        </p:txBody>
      </p:sp>
    </p:spTree>
    <p:extLst>
      <p:ext uri="{BB962C8B-B14F-4D97-AF65-F5344CB8AC3E}">
        <p14:creationId xmlns:p14="http://schemas.microsoft.com/office/powerpoint/2010/main" val="307428833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One outcome of Think Big was the Conservation Estate</a:t>
            </a:r>
            <a:endParaRPr lang="en-NZ" dirty="0"/>
          </a:p>
        </p:txBody>
      </p:sp>
      <p:sp>
        <p:nvSpPr>
          <p:cNvPr id="3" name="Content Placeholder 2"/>
          <p:cNvSpPr>
            <a:spLocks noGrp="1"/>
          </p:cNvSpPr>
          <p:nvPr>
            <p:ph idx="1"/>
          </p:nvPr>
        </p:nvSpPr>
        <p:spPr/>
        <p:txBody>
          <a:bodyPr/>
          <a:lstStyle/>
          <a:p>
            <a:r>
              <a:rPr lang="en-NZ" dirty="0" smtClean="0"/>
              <a:t>Set up by the Conservation Act 1987.  Lands in the estate are managed under the overriding principle of protection =&gt; national parks, Schedule 4 of the Crown Minerals Act…</a:t>
            </a:r>
          </a:p>
          <a:p>
            <a:endParaRPr lang="en-NZ" dirty="0" smtClean="0"/>
          </a:p>
          <a:p>
            <a:r>
              <a:rPr lang="en-NZ" dirty="0" smtClean="0"/>
              <a:t>Resource Management Act 1991 has the objective of “sustainable management” =&gt; looks for balance where possible</a:t>
            </a:r>
            <a:endParaRPr lang="en-NZ"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40</a:t>
            </a:fld>
            <a:endParaRPr lang="en-NZ"/>
          </a:p>
        </p:txBody>
      </p:sp>
    </p:spTree>
    <p:extLst>
      <p:ext uri="{BB962C8B-B14F-4D97-AF65-F5344CB8AC3E}">
        <p14:creationId xmlns:p14="http://schemas.microsoft.com/office/powerpoint/2010/main" val="244730082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The central issue is the nature and scale of externalities</a:t>
            </a:r>
            <a:endParaRPr lang="en-NZ" dirty="0"/>
          </a:p>
        </p:txBody>
      </p:sp>
      <p:sp>
        <p:nvSpPr>
          <p:cNvPr id="3" name="Content Placeholder 2"/>
          <p:cNvSpPr>
            <a:spLocks noGrp="1"/>
          </p:cNvSpPr>
          <p:nvPr>
            <p:ph idx="1"/>
          </p:nvPr>
        </p:nvSpPr>
        <p:spPr>
          <a:xfrm>
            <a:off x="457200" y="1700808"/>
            <a:ext cx="8229600" cy="4425355"/>
          </a:xfrm>
        </p:spPr>
        <p:txBody>
          <a:bodyPr/>
          <a:lstStyle/>
          <a:p>
            <a:r>
              <a:rPr lang="en-NZ" dirty="0" smtClean="0"/>
              <a:t>That can’t be answered by throwing huge dollar figures around, because many of the values at stake are not commensurable with money</a:t>
            </a:r>
          </a:p>
          <a:p>
            <a:endParaRPr lang="en-NZ" dirty="0"/>
          </a:p>
          <a:p>
            <a:r>
              <a:rPr lang="en-NZ" dirty="0" smtClean="0"/>
              <a:t>Nor do techniques such as Contingent Valuation make them so, however helpful CV numbers may be as a prop for </a:t>
            </a:r>
            <a:r>
              <a:rPr lang="en-NZ" dirty="0" err="1" smtClean="0"/>
              <a:t>decisionmakers</a:t>
            </a:r>
            <a:endParaRPr lang="en-NZ"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41</a:t>
            </a:fld>
            <a:endParaRPr lang="en-NZ"/>
          </a:p>
        </p:txBody>
      </p:sp>
    </p:spTree>
    <p:extLst>
      <p:ext uri="{BB962C8B-B14F-4D97-AF65-F5344CB8AC3E}">
        <p14:creationId xmlns:p14="http://schemas.microsoft.com/office/powerpoint/2010/main" val="18310826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CE439E8D-BC14-43BE-806B-C928C2827552}" type="slidenum">
              <a:rPr lang="en-NZ" smtClean="0"/>
              <a:t>42</a:t>
            </a:fld>
            <a:endParaRPr lang="en-NZ"/>
          </a:p>
        </p:txBody>
      </p:sp>
      <p:pic>
        <p:nvPicPr>
          <p:cNvPr id="9" name="Pictur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260648"/>
            <a:ext cx="7128792" cy="5904655"/>
          </a:xfrm>
          <a:prstGeom prst="rect">
            <a:avLst/>
          </a:prstGeom>
          <a:noFill/>
          <a:ln>
            <a:noFill/>
          </a:ln>
        </p:spPr>
      </p:pic>
      <p:sp>
        <p:nvSpPr>
          <p:cNvPr id="10" name="TextBox 9"/>
          <p:cNvSpPr txBox="1"/>
          <p:nvPr/>
        </p:nvSpPr>
        <p:spPr>
          <a:xfrm>
            <a:off x="0" y="6165302"/>
            <a:ext cx="8784976" cy="646331"/>
          </a:xfrm>
          <a:prstGeom prst="rect">
            <a:avLst/>
          </a:prstGeom>
          <a:noFill/>
        </p:spPr>
        <p:txBody>
          <a:bodyPr wrap="square" rtlCol="0">
            <a:spAutoFit/>
          </a:bodyPr>
          <a:lstStyle/>
          <a:p>
            <a:pPr algn="r"/>
            <a:r>
              <a:rPr lang="en-NZ" dirty="0" err="1" smtClean="0"/>
              <a:t>Wilkin</a:t>
            </a:r>
            <a:r>
              <a:rPr lang="en-NZ" dirty="0" smtClean="0"/>
              <a:t> River case </a:t>
            </a:r>
            <a:r>
              <a:rPr lang="en-NZ" u="sng" dirty="0">
                <a:hlinkClick r:id="rId3"/>
              </a:rPr>
              <a:t>Southern Alps Air Limited v Queenstown Lakes District Council [2010] </a:t>
            </a:r>
            <a:r>
              <a:rPr lang="en-NZ" u="sng" dirty="0" err="1">
                <a:hlinkClick r:id="rId3"/>
              </a:rPr>
              <a:t>NZEnvC</a:t>
            </a:r>
            <a:r>
              <a:rPr lang="en-NZ" u="sng" dirty="0">
                <a:hlinkClick r:id="rId3"/>
              </a:rPr>
              <a:t> 132 (28 April 2010)</a:t>
            </a:r>
            <a:endParaRPr lang="en-NZ" dirty="0"/>
          </a:p>
        </p:txBody>
      </p:sp>
    </p:spTree>
    <p:extLst>
      <p:ext uri="{BB962C8B-B14F-4D97-AF65-F5344CB8AC3E}">
        <p14:creationId xmlns:p14="http://schemas.microsoft.com/office/powerpoint/2010/main" val="26944432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NZ" smtClean="0"/>
              <a:t>Bertram, Lessons of Think Big</a:t>
            </a:r>
            <a:endParaRPr lang="en-NZ"/>
          </a:p>
        </p:txBody>
      </p:sp>
      <p:sp>
        <p:nvSpPr>
          <p:cNvPr id="3" name="Slide Number Placeholder 2"/>
          <p:cNvSpPr>
            <a:spLocks noGrp="1"/>
          </p:cNvSpPr>
          <p:nvPr>
            <p:ph type="sldNum" sz="quarter" idx="12"/>
          </p:nvPr>
        </p:nvSpPr>
        <p:spPr/>
        <p:txBody>
          <a:bodyPr/>
          <a:lstStyle/>
          <a:p>
            <a:fld id="{CE439E8D-BC14-43BE-806B-C928C2827552}" type="slidenum">
              <a:rPr lang="en-NZ" smtClean="0"/>
              <a:t>43</a:t>
            </a:fld>
            <a:endParaRPr lang="en-NZ"/>
          </a:p>
        </p:txBody>
      </p:sp>
      <p:sp>
        <p:nvSpPr>
          <p:cNvPr id="4" name="TextBox 3"/>
          <p:cNvSpPr txBox="1"/>
          <p:nvPr/>
        </p:nvSpPr>
        <p:spPr>
          <a:xfrm>
            <a:off x="467544" y="309022"/>
            <a:ext cx="8424936" cy="1200329"/>
          </a:xfrm>
          <a:prstGeom prst="rect">
            <a:avLst/>
          </a:prstGeom>
          <a:noFill/>
        </p:spPr>
        <p:txBody>
          <a:bodyPr wrap="square" rtlCol="0">
            <a:spAutoFit/>
          </a:bodyPr>
          <a:lstStyle/>
          <a:p>
            <a:r>
              <a:rPr lang="en-NZ" i="1" dirty="0"/>
              <a:t> Mount Aspiring National Park Management Plan</a:t>
            </a:r>
            <a:r>
              <a:rPr lang="en-NZ" dirty="0"/>
              <a:t> June </a:t>
            </a:r>
            <a:r>
              <a:rPr lang="en-NZ" dirty="0" smtClean="0"/>
              <a:t>2011 p.20 </a:t>
            </a:r>
            <a:r>
              <a:rPr lang="en-NZ" dirty="0"/>
              <a:t>“The Olivine Wilderness Area is a significant area of the park and is buffered by the remote zone. As required by legislation, tracks and huts are not provided and aircraft use for recreational users is not permitted in the wilderness area.”</a:t>
            </a:r>
            <a:endParaRPr lang="en-NZ"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9632" y="1509351"/>
            <a:ext cx="5613942" cy="50724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8306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The Think Big debates had two central foci</a:t>
            </a:r>
            <a:endParaRPr lang="en-NZ" dirty="0"/>
          </a:p>
        </p:txBody>
      </p:sp>
      <p:sp>
        <p:nvSpPr>
          <p:cNvPr id="3" name="Content Placeholder 2"/>
          <p:cNvSpPr>
            <a:spLocks noGrp="1"/>
          </p:cNvSpPr>
          <p:nvPr>
            <p:ph idx="1"/>
          </p:nvPr>
        </p:nvSpPr>
        <p:spPr/>
        <p:txBody>
          <a:bodyPr>
            <a:normAutofit/>
          </a:bodyPr>
          <a:lstStyle/>
          <a:p>
            <a:r>
              <a:rPr lang="en-NZ" sz="2400" dirty="0" smtClean="0"/>
              <a:t>Economics of the project from the standpoint of the national interest</a:t>
            </a:r>
          </a:p>
          <a:p>
            <a:endParaRPr lang="en-NZ" sz="2400" dirty="0" smtClean="0"/>
          </a:p>
          <a:p>
            <a:r>
              <a:rPr lang="en-NZ" sz="2400" dirty="0" smtClean="0"/>
              <a:t>Inadequacy of public participation under the National Development Act (and the old Town and Country Planning Act), especially to protect non-market values of importance to New Zealanders</a:t>
            </a:r>
          </a:p>
          <a:p>
            <a:endParaRPr lang="en-NZ" sz="2400" dirty="0" smtClean="0"/>
          </a:p>
          <a:p>
            <a:r>
              <a:rPr lang="en-NZ" sz="2400" dirty="0" smtClean="0"/>
              <a:t>There’s some </a:t>
            </a:r>
            <a:r>
              <a:rPr lang="en-NZ" sz="2400" i="1" dirty="0" err="1" smtClean="0"/>
              <a:t>deja</a:t>
            </a:r>
            <a:r>
              <a:rPr lang="en-NZ" sz="2400" i="1" dirty="0" smtClean="0"/>
              <a:t> </a:t>
            </a:r>
            <a:r>
              <a:rPr lang="en-NZ" sz="2400" i="1" dirty="0" err="1" smtClean="0"/>
              <a:t>vue</a:t>
            </a:r>
            <a:r>
              <a:rPr lang="en-NZ" sz="2400" i="1" dirty="0" smtClean="0"/>
              <a:t> </a:t>
            </a:r>
            <a:r>
              <a:rPr lang="en-NZ" sz="2400" dirty="0" smtClean="0"/>
              <a:t>at present</a:t>
            </a:r>
            <a:endParaRPr lang="en-NZ" sz="2400"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44</a:t>
            </a:fld>
            <a:endParaRPr lang="en-NZ"/>
          </a:p>
        </p:txBody>
      </p:sp>
    </p:spTree>
    <p:extLst>
      <p:ext uri="{BB962C8B-B14F-4D97-AF65-F5344CB8AC3E}">
        <p14:creationId xmlns:p14="http://schemas.microsoft.com/office/powerpoint/2010/main" val="2958203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7" y="21851"/>
            <a:ext cx="8064895" cy="670845"/>
          </a:xfrm>
        </p:spPr>
        <p:txBody>
          <a:bodyPr>
            <a:normAutofit/>
          </a:bodyPr>
          <a:lstStyle/>
          <a:p>
            <a:r>
              <a:rPr lang="en-NZ" sz="2400" dirty="0" smtClean="0"/>
              <a:t>How big a discount should you put on promoters’ figures?</a:t>
            </a:r>
            <a:endParaRPr lang="en-NZ" sz="2400" dirty="0"/>
          </a:p>
        </p:txBody>
      </p:sp>
      <p:sp>
        <p:nvSpPr>
          <p:cNvPr id="3" name="Content Placeholder 2"/>
          <p:cNvSpPr>
            <a:spLocks noGrp="1"/>
          </p:cNvSpPr>
          <p:nvPr>
            <p:ph idx="1"/>
          </p:nvPr>
        </p:nvSpPr>
        <p:spPr>
          <a:xfrm>
            <a:off x="3155" y="908720"/>
            <a:ext cx="8926907" cy="4752528"/>
          </a:xfrm>
        </p:spPr>
        <p:txBody>
          <a:bodyPr>
            <a:normAutofit fontScale="85000" lnSpcReduction="20000"/>
          </a:bodyPr>
          <a:lstStyle/>
          <a:p>
            <a:r>
              <a:rPr lang="en-NZ" sz="2400" dirty="0" smtClean="0"/>
              <a:t>Take Barker =&gt; </a:t>
            </a:r>
            <a:r>
              <a:rPr lang="en-NZ" sz="2400" dirty="0" err="1" smtClean="0"/>
              <a:t>Straterra</a:t>
            </a:r>
            <a:r>
              <a:rPr lang="en-NZ" sz="2400" dirty="0" smtClean="0"/>
              <a:t> =&gt; MED’s (2010) $200-billion-odd figure for the “value </a:t>
            </a:r>
            <a:r>
              <a:rPr lang="en-NZ" sz="2400" dirty="0"/>
              <a:t>of New Zealand‘s onshore minerals excluding </a:t>
            </a:r>
            <a:r>
              <a:rPr lang="en-NZ" sz="2400" dirty="0" smtClean="0"/>
              <a:t>hydrocarbons” (and also apparently excluding coal) </a:t>
            </a:r>
          </a:p>
          <a:p>
            <a:endParaRPr lang="en-NZ" sz="2400" dirty="0" smtClean="0"/>
          </a:p>
          <a:p>
            <a:r>
              <a:rPr lang="en-NZ" sz="2400" dirty="0" smtClean="0"/>
              <a:t>Compare that with Statistics New Zealand’s valuation of non-petroleum mineral resources </a:t>
            </a:r>
            <a:r>
              <a:rPr lang="en-NZ" sz="2400" u="sng" dirty="0" smtClean="0"/>
              <a:t>including coal </a:t>
            </a:r>
            <a:r>
              <a:rPr lang="en-NZ" sz="2400" dirty="0" smtClean="0"/>
              <a:t>under the UN System of Environmental-Economic Accounts (an offshoot of SNA)*</a:t>
            </a:r>
          </a:p>
          <a:p>
            <a:endParaRPr lang="en-NZ" sz="2400" dirty="0" smtClean="0"/>
          </a:p>
          <a:p>
            <a:r>
              <a:rPr lang="en-NZ" sz="2400" dirty="0" smtClean="0"/>
              <a:t>Statistics New Zealand got $1 billion total (0.5% of Barker/</a:t>
            </a:r>
            <a:r>
              <a:rPr lang="en-NZ" sz="2400" dirty="0" err="1" smtClean="0"/>
              <a:t>Straterra</a:t>
            </a:r>
            <a:r>
              <a:rPr lang="en-NZ" sz="2400" dirty="0" smtClean="0"/>
              <a:t>/MED)</a:t>
            </a:r>
          </a:p>
          <a:p>
            <a:endParaRPr lang="en-NZ" sz="2400" dirty="0"/>
          </a:p>
          <a:p>
            <a:r>
              <a:rPr lang="en-NZ" sz="2400" dirty="0" smtClean="0"/>
              <a:t>Royalty rates on mining tend to hang around the 1% of gross sales which makes this pretty credible</a:t>
            </a:r>
          </a:p>
          <a:p>
            <a:endParaRPr lang="en-NZ" sz="2400" dirty="0"/>
          </a:p>
          <a:p>
            <a:r>
              <a:rPr lang="en-NZ" sz="2400" dirty="0" smtClean="0"/>
              <a:t>The other 99% goes to the costs of exploration and extraction</a:t>
            </a:r>
          </a:p>
          <a:p>
            <a:endParaRPr lang="en-NZ" sz="2400" dirty="0"/>
          </a:p>
          <a:p>
            <a:r>
              <a:rPr lang="en-NZ" sz="2400" dirty="0" smtClean="0"/>
              <a:t>And that’s without counting the </a:t>
            </a:r>
            <a:r>
              <a:rPr lang="en-NZ" sz="2400" dirty="0" err="1" smtClean="0"/>
              <a:t>spillovers</a:t>
            </a:r>
            <a:r>
              <a:rPr lang="en-NZ" sz="2400" dirty="0" smtClean="0"/>
              <a:t> and non-monetised costs</a:t>
            </a:r>
            <a:endParaRPr lang="en-NZ" sz="2400" dirty="0"/>
          </a:p>
          <a:p>
            <a:endParaRPr lang="en-NZ" sz="2400"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5</a:t>
            </a:fld>
            <a:endParaRPr lang="en-NZ"/>
          </a:p>
        </p:txBody>
      </p:sp>
      <p:sp>
        <p:nvSpPr>
          <p:cNvPr id="6" name="TextBox 5"/>
          <p:cNvSpPr txBox="1"/>
          <p:nvPr/>
        </p:nvSpPr>
        <p:spPr>
          <a:xfrm>
            <a:off x="361110" y="5823464"/>
            <a:ext cx="8568952" cy="646331"/>
          </a:xfrm>
          <a:prstGeom prst="rect">
            <a:avLst/>
          </a:prstGeom>
          <a:noFill/>
        </p:spPr>
        <p:txBody>
          <a:bodyPr wrap="square" rtlCol="0">
            <a:spAutoFit/>
          </a:bodyPr>
          <a:lstStyle/>
          <a:p>
            <a:r>
              <a:rPr lang="en-NZ" sz="1200" dirty="0"/>
              <a:t>Statistics New Zealand, </a:t>
            </a:r>
            <a:r>
              <a:rPr lang="en-NZ" sz="1200" i="1" dirty="0"/>
              <a:t>Environmental Accounts Series: Mineral Monetary and Physical Stock Account 1994-2000</a:t>
            </a:r>
            <a:r>
              <a:rPr lang="en-NZ" sz="1200" dirty="0"/>
              <a:t>, available at </a:t>
            </a:r>
            <a:r>
              <a:rPr lang="en-NZ" sz="1200" dirty="0">
                <a:hlinkClick r:id="rId2"/>
              </a:rPr>
              <a:t>http://</a:t>
            </a:r>
            <a:r>
              <a:rPr lang="en-NZ" sz="1200" dirty="0" smtClean="0">
                <a:hlinkClick r:id="rId2"/>
              </a:rPr>
              <a:t>www.stats.govt.nz/publications/nationalaccounts/minerals/interpretation-of-the-mineral-stock-account.aspx</a:t>
            </a:r>
            <a:r>
              <a:rPr lang="en-NZ" sz="1200" dirty="0" smtClean="0"/>
              <a:t>  </a:t>
            </a:r>
            <a:r>
              <a:rPr lang="en-NZ" sz="1200" dirty="0"/>
              <a:t>, p.6 and Table 4.4 p.16; and (for coal) </a:t>
            </a:r>
            <a:r>
              <a:rPr lang="en-NZ" sz="1200" i="1" dirty="0"/>
              <a:t>Energy Monetary Stock Account 1987-2001</a:t>
            </a:r>
            <a:r>
              <a:rPr lang="en-NZ" sz="1200" dirty="0"/>
              <a:t>, Table 5.4 p.21. </a:t>
            </a:r>
          </a:p>
        </p:txBody>
      </p:sp>
    </p:spTree>
    <p:extLst>
      <p:ext uri="{BB962C8B-B14F-4D97-AF65-F5344CB8AC3E}">
        <p14:creationId xmlns:p14="http://schemas.microsoft.com/office/powerpoint/2010/main" val="152381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r>
              <a:rPr lang="en-NZ" sz="3200" dirty="0" smtClean="0"/>
              <a:t>In relation to Schedule 4 back in 2010</a:t>
            </a:r>
            <a:endParaRPr lang="en-NZ" sz="3200" dirty="0"/>
          </a:p>
        </p:txBody>
      </p:sp>
      <p:sp>
        <p:nvSpPr>
          <p:cNvPr id="3" name="Content Placeholder 2"/>
          <p:cNvSpPr>
            <a:spLocks noGrp="1"/>
          </p:cNvSpPr>
          <p:nvPr>
            <p:ph idx="1"/>
          </p:nvPr>
        </p:nvSpPr>
        <p:spPr>
          <a:xfrm>
            <a:off x="457200" y="1052736"/>
            <a:ext cx="8229600" cy="5073427"/>
          </a:xfrm>
        </p:spPr>
        <p:txBody>
          <a:bodyPr>
            <a:normAutofit/>
          </a:bodyPr>
          <a:lstStyle/>
          <a:p>
            <a:r>
              <a:rPr lang="en-NZ" sz="2400" dirty="0" smtClean="0"/>
              <a:t>The industry [</a:t>
            </a:r>
            <a:r>
              <a:rPr lang="en-NZ" sz="2400" dirty="0" err="1" smtClean="0"/>
              <a:t>Straterra</a:t>
            </a:r>
            <a:r>
              <a:rPr lang="en-NZ" sz="2400" dirty="0" smtClean="0"/>
              <a:t>] and MED claimed that $80 billion of minerals were in Schedule 4, of which they were proposing to open up access to $20 billion. </a:t>
            </a:r>
          </a:p>
          <a:p>
            <a:endParaRPr lang="en-NZ" sz="2400" dirty="0"/>
          </a:p>
          <a:p>
            <a:r>
              <a:rPr lang="en-NZ" sz="2400" dirty="0" smtClean="0"/>
              <a:t>0.5% of that is $100 million – not per year, but a total one-off present-valued sum for all time</a:t>
            </a:r>
          </a:p>
          <a:p>
            <a:endParaRPr lang="en-NZ" sz="2400" dirty="0"/>
          </a:p>
          <a:p>
            <a:r>
              <a:rPr lang="en-NZ" sz="2400" dirty="0" smtClean="0"/>
              <a:t>That’s $36 per head for 2.8 million registered voters.  Period.</a:t>
            </a:r>
          </a:p>
          <a:p>
            <a:endParaRPr lang="en-NZ" sz="2400" dirty="0"/>
          </a:p>
          <a:p>
            <a:r>
              <a:rPr lang="en-NZ" sz="2400" dirty="0" smtClean="0"/>
              <a:t>So the protesters’ instincts were sound when 40,000 of them marched down Queen Street even if most of them could not do the above calculations.  Memories of Think Big?</a:t>
            </a:r>
          </a:p>
          <a:p>
            <a:endParaRPr lang="en-NZ" sz="2400" dirty="0"/>
          </a:p>
          <a:p>
            <a:endParaRPr lang="en-NZ" sz="2400"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6</a:t>
            </a:fld>
            <a:endParaRPr lang="en-NZ"/>
          </a:p>
        </p:txBody>
      </p:sp>
    </p:spTree>
    <p:extLst>
      <p:ext uri="{BB962C8B-B14F-4D97-AF65-F5344CB8AC3E}">
        <p14:creationId xmlns:p14="http://schemas.microsoft.com/office/powerpoint/2010/main" val="302931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99392"/>
            <a:ext cx="8229600" cy="1143000"/>
          </a:xfrm>
        </p:spPr>
        <p:txBody>
          <a:bodyPr>
            <a:normAutofit/>
          </a:bodyPr>
          <a:lstStyle/>
          <a:p>
            <a:r>
              <a:rPr lang="en-NZ" sz="3200" dirty="0" smtClean="0"/>
              <a:t>As I wrote at the time*</a:t>
            </a:r>
            <a:endParaRPr lang="en-NZ" sz="3200" dirty="0"/>
          </a:p>
        </p:txBody>
      </p:sp>
      <p:sp>
        <p:nvSpPr>
          <p:cNvPr id="3" name="Content Placeholder 2"/>
          <p:cNvSpPr>
            <a:spLocks noGrp="1"/>
          </p:cNvSpPr>
          <p:nvPr>
            <p:ph idx="1"/>
          </p:nvPr>
        </p:nvSpPr>
        <p:spPr>
          <a:xfrm>
            <a:off x="323528" y="1052736"/>
            <a:ext cx="8352928" cy="4896544"/>
          </a:xfrm>
        </p:spPr>
        <p:txBody>
          <a:bodyPr>
            <a:normAutofit fontScale="85000" lnSpcReduction="10000"/>
          </a:bodyPr>
          <a:lstStyle/>
          <a:p>
            <a:pPr marL="0" indent="0">
              <a:buNone/>
            </a:pPr>
            <a:r>
              <a:rPr lang="en-NZ" dirty="0" smtClean="0"/>
              <a:t>“Barker’s </a:t>
            </a:r>
            <a:r>
              <a:rPr lang="en-NZ" dirty="0"/>
              <a:t>figures are actually for gross sales revenue, which he calculates by taking an estimate of the volume of recoverable metals or other products, multiplying this by the current market price of each, and adding up the results, with no allowance for costs of exploration, development, extraction, decommissioning, and rehabilitation, nor for environmental and other external costs of mining. The result is a number which is large but economically meaningless, because it does not represent the real value of the resource as an asset of the nation. The same criticism applies to the figures in the two GNS scientific studies relied on by MED</a:t>
            </a:r>
            <a:r>
              <a:rPr lang="en-NZ" dirty="0" smtClean="0"/>
              <a:t>.” </a:t>
            </a:r>
            <a:endParaRPr lang="en-NZ"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7</a:t>
            </a:fld>
            <a:endParaRPr lang="en-NZ"/>
          </a:p>
        </p:txBody>
      </p:sp>
      <p:sp>
        <p:nvSpPr>
          <p:cNvPr id="6" name="TextBox 5"/>
          <p:cNvSpPr txBox="1"/>
          <p:nvPr/>
        </p:nvSpPr>
        <p:spPr>
          <a:xfrm>
            <a:off x="219361" y="5733256"/>
            <a:ext cx="8892480" cy="646331"/>
          </a:xfrm>
          <a:prstGeom prst="rect">
            <a:avLst/>
          </a:prstGeom>
          <a:noFill/>
        </p:spPr>
        <p:txBody>
          <a:bodyPr wrap="square" rtlCol="0">
            <a:spAutoFit/>
          </a:bodyPr>
          <a:lstStyle/>
          <a:p>
            <a:r>
              <a:rPr lang="en-NZ" sz="1200" dirty="0" smtClean="0"/>
              <a:t>Geoff Bertram, </a:t>
            </a:r>
            <a:r>
              <a:rPr lang="en-NZ" sz="1200" i="1" dirty="0" smtClean="0"/>
              <a:t>Mining Economics and the Conservation Estate</a:t>
            </a:r>
            <a:r>
              <a:rPr lang="en-NZ" sz="1200" dirty="0" smtClean="0"/>
              <a:t>, report for Forest and Bird by Simon Terry Associates Ltd,  September 2010 </a:t>
            </a:r>
            <a:r>
              <a:rPr lang="en-NZ" sz="1200" dirty="0" smtClean="0">
                <a:hlinkClick r:id="rId2"/>
              </a:rPr>
              <a:t>http://www.geoffbertram.com/fileadmin/Mining%20Economics%20and%20the%20Conservation%20Estate%20main%20text.pdf</a:t>
            </a:r>
            <a:r>
              <a:rPr lang="en-NZ" sz="1200" dirty="0" smtClean="0"/>
              <a:t> and </a:t>
            </a:r>
            <a:r>
              <a:rPr lang="en-NZ" sz="1200" dirty="0" smtClean="0">
                <a:hlinkClick r:id="rId3"/>
              </a:rPr>
              <a:t>http://www.geoffbertram.com/fileadmin/Mining%20Economics%20and%20the%20Conservation%20Estate%20appendices.pdf</a:t>
            </a:r>
            <a:r>
              <a:rPr lang="en-NZ" sz="1200" dirty="0" smtClean="0"/>
              <a:t>  p.5.</a:t>
            </a:r>
            <a:endParaRPr lang="en-NZ" sz="1200" dirty="0"/>
          </a:p>
        </p:txBody>
      </p:sp>
    </p:spTree>
    <p:extLst>
      <p:ext uri="{BB962C8B-B14F-4D97-AF65-F5344CB8AC3E}">
        <p14:creationId xmlns:p14="http://schemas.microsoft.com/office/powerpoint/2010/main" val="37100484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706090"/>
          </a:xfrm>
        </p:spPr>
        <p:txBody>
          <a:bodyPr>
            <a:normAutofit fontScale="90000"/>
          </a:bodyPr>
          <a:lstStyle/>
          <a:p>
            <a:pPr algn="l"/>
            <a:r>
              <a:rPr lang="en-NZ" dirty="0" smtClean="0"/>
              <a:t>and</a:t>
            </a:r>
            <a:endParaRPr lang="en-NZ" dirty="0"/>
          </a:p>
        </p:txBody>
      </p:sp>
      <p:sp>
        <p:nvSpPr>
          <p:cNvPr id="3" name="Content Placeholder 2"/>
          <p:cNvSpPr>
            <a:spLocks noGrp="1"/>
          </p:cNvSpPr>
          <p:nvPr>
            <p:ph idx="1"/>
          </p:nvPr>
        </p:nvSpPr>
        <p:spPr>
          <a:xfrm>
            <a:off x="395536" y="1340768"/>
            <a:ext cx="8229600" cy="4525963"/>
          </a:xfrm>
        </p:spPr>
        <p:txBody>
          <a:bodyPr/>
          <a:lstStyle/>
          <a:p>
            <a:pPr marL="0" indent="0">
              <a:buNone/>
            </a:pPr>
            <a:r>
              <a:rPr lang="en-NZ" dirty="0" smtClean="0"/>
              <a:t>“Confusion </a:t>
            </a:r>
            <a:r>
              <a:rPr lang="en-NZ" dirty="0"/>
              <a:t>of potential sales revenue with the value of the underlying resource explains why Barker‘s number, relied on by the Government in its </a:t>
            </a:r>
            <a:r>
              <a:rPr lang="en-NZ" dirty="0" smtClean="0"/>
              <a:t>[2010] discussion </a:t>
            </a:r>
            <a:r>
              <a:rPr lang="en-NZ" dirty="0"/>
              <a:t>paper, is so much higher than any credible economic valuation of New Zealand‘s mineral resource endowment, and greatly overstates the benefits to be secured from extraction of the total mineral resource</a:t>
            </a:r>
            <a:r>
              <a:rPr lang="en-NZ" dirty="0" smtClean="0"/>
              <a:t>.” </a:t>
            </a:r>
            <a:endParaRPr lang="en-NZ"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8</a:t>
            </a:fld>
            <a:endParaRPr lang="en-NZ"/>
          </a:p>
        </p:txBody>
      </p:sp>
      <p:sp>
        <p:nvSpPr>
          <p:cNvPr id="6" name="TextBox 5"/>
          <p:cNvSpPr txBox="1"/>
          <p:nvPr/>
        </p:nvSpPr>
        <p:spPr>
          <a:xfrm>
            <a:off x="223011" y="5517232"/>
            <a:ext cx="8892480" cy="646331"/>
          </a:xfrm>
          <a:prstGeom prst="rect">
            <a:avLst/>
          </a:prstGeom>
          <a:noFill/>
        </p:spPr>
        <p:txBody>
          <a:bodyPr wrap="square" rtlCol="0">
            <a:spAutoFit/>
          </a:bodyPr>
          <a:lstStyle/>
          <a:p>
            <a:r>
              <a:rPr lang="en-NZ" sz="1200" dirty="0" smtClean="0"/>
              <a:t>Geoff Bertram, </a:t>
            </a:r>
            <a:r>
              <a:rPr lang="en-NZ" sz="1200" i="1" dirty="0" smtClean="0"/>
              <a:t>Mining Economics and the Conservation Estate</a:t>
            </a:r>
            <a:r>
              <a:rPr lang="en-NZ" sz="1200" dirty="0" smtClean="0"/>
              <a:t>, report for Forest and Bird by Simon Terry Associates Ltd,  September 2010 </a:t>
            </a:r>
            <a:r>
              <a:rPr lang="en-NZ" sz="1200" dirty="0" smtClean="0">
                <a:hlinkClick r:id="rId2"/>
              </a:rPr>
              <a:t>http://www.geoffbertram.com/fileadmin/Mining%20Economics%20and%20the%20Conservation%20Estate%20main%20text.pdf</a:t>
            </a:r>
            <a:r>
              <a:rPr lang="en-NZ" sz="1200" dirty="0" smtClean="0"/>
              <a:t> and </a:t>
            </a:r>
            <a:r>
              <a:rPr lang="en-NZ" sz="1200" dirty="0" smtClean="0">
                <a:hlinkClick r:id="rId3"/>
              </a:rPr>
              <a:t>http://www.geoffbertram.com/fileadmin/Mining%20Economics%20and%20the%20Conservation%20Estate%20appendices.pdf</a:t>
            </a:r>
            <a:r>
              <a:rPr lang="en-NZ" sz="1200" dirty="0" smtClean="0"/>
              <a:t>  p.6.</a:t>
            </a:r>
            <a:endParaRPr lang="en-NZ" sz="1200" dirty="0"/>
          </a:p>
        </p:txBody>
      </p:sp>
    </p:spTree>
    <p:extLst>
      <p:ext uri="{BB962C8B-B14F-4D97-AF65-F5344CB8AC3E}">
        <p14:creationId xmlns:p14="http://schemas.microsoft.com/office/powerpoint/2010/main" val="3666867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266"/>
            <a:ext cx="8229600" cy="609422"/>
          </a:xfrm>
        </p:spPr>
        <p:txBody>
          <a:bodyPr>
            <a:normAutofit/>
          </a:bodyPr>
          <a:lstStyle/>
          <a:p>
            <a:r>
              <a:rPr lang="en-NZ" sz="2800" dirty="0" smtClean="0"/>
              <a:t>Three key features of mining in New Zealand</a:t>
            </a:r>
            <a:endParaRPr lang="en-NZ" sz="2800" dirty="0"/>
          </a:p>
        </p:txBody>
      </p:sp>
      <p:sp>
        <p:nvSpPr>
          <p:cNvPr id="3" name="Content Placeholder 2"/>
          <p:cNvSpPr>
            <a:spLocks noGrp="1"/>
          </p:cNvSpPr>
          <p:nvPr>
            <p:ph idx="1"/>
          </p:nvPr>
        </p:nvSpPr>
        <p:spPr>
          <a:xfrm>
            <a:off x="179512" y="836712"/>
            <a:ext cx="8507288" cy="5688632"/>
          </a:xfrm>
        </p:spPr>
        <p:txBody>
          <a:bodyPr>
            <a:noAutofit/>
          </a:bodyPr>
          <a:lstStyle/>
          <a:p>
            <a:r>
              <a:rPr lang="en-NZ" sz="2000" dirty="0" smtClean="0"/>
              <a:t>Limited </a:t>
            </a:r>
            <a:r>
              <a:rPr lang="en-NZ" sz="2000" dirty="0"/>
              <a:t>size of most onshore mineral deposits in New Zealand, compared with the enormous scale of, say, Australian ore bodies. This means a relatively short life-span for a typical New Zealand mine. </a:t>
            </a:r>
            <a:endParaRPr lang="en-NZ" sz="2000" dirty="0" smtClean="0"/>
          </a:p>
          <a:p>
            <a:endParaRPr lang="en-NZ" sz="2000" dirty="0"/>
          </a:p>
          <a:p>
            <a:r>
              <a:rPr lang="en-NZ" sz="2000" dirty="0" smtClean="0"/>
              <a:t>Potential </a:t>
            </a:r>
            <a:r>
              <a:rPr lang="en-NZ" sz="2000" dirty="0"/>
              <a:t>conflict between the </a:t>
            </a:r>
            <a:r>
              <a:rPr lang="en-NZ" sz="2000" dirty="0" err="1"/>
              <a:t>depletable</a:t>
            </a:r>
            <a:r>
              <a:rPr lang="en-NZ" sz="2000" dirty="0"/>
              <a:t> nature of mining and the sustainable nature of other, potentially competing, commercial activities in the conservation estate such as tourism, which rely upon the preservation of landscapes and ecosystems for non-consumptive use by visitors, and for purposes of national branding in overseas markets. New Zealand‘s small geographical extent (compared in particular with Australia) makes it relatively difficult to find locations where large-scale extractive activity can proceed with no </a:t>
            </a:r>
            <a:r>
              <a:rPr lang="en-NZ" sz="2000" dirty="0" smtClean="0"/>
              <a:t>economically-detrimental </a:t>
            </a:r>
            <a:r>
              <a:rPr lang="en-NZ" sz="2000" dirty="0"/>
              <a:t>environmental </a:t>
            </a:r>
            <a:r>
              <a:rPr lang="en-NZ" sz="2000" dirty="0" err="1"/>
              <a:t>spillovers</a:t>
            </a:r>
            <a:r>
              <a:rPr lang="en-NZ" sz="2000" dirty="0"/>
              <a:t>. </a:t>
            </a:r>
            <a:endParaRPr lang="en-NZ" sz="2000" dirty="0" smtClean="0"/>
          </a:p>
          <a:p>
            <a:endParaRPr lang="en-NZ" sz="2000" dirty="0"/>
          </a:p>
          <a:p>
            <a:r>
              <a:rPr lang="en-NZ" sz="2000" dirty="0" smtClean="0"/>
              <a:t>Political </a:t>
            </a:r>
            <a:r>
              <a:rPr lang="en-NZ" sz="2000" dirty="0"/>
              <a:t>sensitivity of </a:t>
            </a:r>
            <a:r>
              <a:rPr lang="en-NZ" sz="2000" dirty="0" smtClean="0"/>
              <a:t>mining – partly because of folk memory of Think Big.  This </a:t>
            </a:r>
            <a:r>
              <a:rPr lang="en-NZ" sz="2000" dirty="0"/>
              <a:t>means that there is a clear risk that a partisan policy decision in favour of a heavily-contested mining project may be overturned by a future </a:t>
            </a:r>
            <a:r>
              <a:rPr lang="en-NZ" sz="2000" dirty="0" smtClean="0"/>
              <a:t>government, leaving the worst of possible worlds</a:t>
            </a:r>
            <a:endParaRPr lang="en-NZ" sz="2000" dirty="0"/>
          </a:p>
          <a:p>
            <a:endParaRPr lang="en-NZ" sz="2000" dirty="0"/>
          </a:p>
        </p:txBody>
      </p:sp>
      <p:sp>
        <p:nvSpPr>
          <p:cNvPr id="4" name="Footer Placeholder 3"/>
          <p:cNvSpPr>
            <a:spLocks noGrp="1"/>
          </p:cNvSpPr>
          <p:nvPr>
            <p:ph type="ftr" sz="quarter" idx="11"/>
          </p:nvPr>
        </p:nvSpPr>
        <p:spPr/>
        <p:txBody>
          <a:bodyPr/>
          <a:lstStyle/>
          <a:p>
            <a:r>
              <a:rPr lang="en-NZ" smtClean="0"/>
              <a:t>Bertram, Lessons of Think Big</a:t>
            </a:r>
            <a:endParaRPr lang="en-NZ"/>
          </a:p>
        </p:txBody>
      </p:sp>
      <p:sp>
        <p:nvSpPr>
          <p:cNvPr id="5" name="Slide Number Placeholder 4"/>
          <p:cNvSpPr>
            <a:spLocks noGrp="1"/>
          </p:cNvSpPr>
          <p:nvPr>
            <p:ph type="sldNum" sz="quarter" idx="12"/>
          </p:nvPr>
        </p:nvSpPr>
        <p:spPr/>
        <p:txBody>
          <a:bodyPr/>
          <a:lstStyle/>
          <a:p>
            <a:fld id="{CE439E8D-BC14-43BE-806B-C928C2827552}" type="slidenum">
              <a:rPr lang="en-NZ" smtClean="0"/>
              <a:t>9</a:t>
            </a:fld>
            <a:endParaRPr lang="en-NZ"/>
          </a:p>
        </p:txBody>
      </p:sp>
    </p:spTree>
    <p:extLst>
      <p:ext uri="{BB962C8B-B14F-4D97-AF65-F5344CB8AC3E}">
        <p14:creationId xmlns:p14="http://schemas.microsoft.com/office/powerpoint/2010/main" val="227802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3413</Words>
  <Application>Microsoft Office PowerPoint</Application>
  <PresentationFormat>On-screen Show (4:3)</PresentationFormat>
  <Paragraphs>489</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Lessons from Think Big   NZAIA Conference 2012</vt:lpstr>
      <vt:lpstr>1.  Beware of vested interests shouting huge numbers</vt:lpstr>
      <vt:lpstr>Beware also of consultants closely linked to sectors seeking government support</vt:lpstr>
      <vt:lpstr>The figures on mineral value from Barker (2008) are a classic example</vt:lpstr>
      <vt:lpstr>How big a discount should you put on promoters’ figures?</vt:lpstr>
      <vt:lpstr>In relation to Schedule 4 back in 2010</vt:lpstr>
      <vt:lpstr>As I wrote at the time*</vt:lpstr>
      <vt:lpstr>and</vt:lpstr>
      <vt:lpstr>Three key features of mining in New Zealand</vt:lpstr>
      <vt:lpstr>Key question to ask of any mineral project promoter:</vt:lpstr>
      <vt:lpstr>Politics of mining in NZ</vt:lpstr>
      <vt:lpstr>So the first lesson from Think Big is:</vt:lpstr>
      <vt:lpstr>2.  Second lesson from Think Big is: take resource management planning seriously and acknowledge that sometimes the right decision is to say no – especially when the project is huge relative to the national economy and there are substantial risks and uncertainties</vt:lpstr>
      <vt:lpstr>A word here on the climate change problem [re Denniston, Southland lignite]</vt:lpstr>
      <vt:lpstr>PowerPoint Presentation</vt:lpstr>
      <vt:lpstr>Taking into account the carbon emissions embodied in exports adds 6 Mt to NZ’s contribution to world GHG emissions</vt:lpstr>
      <vt:lpstr>The same issue arises with oil exports</vt:lpstr>
      <vt:lpstr>PowerPoint Presentation</vt:lpstr>
      <vt:lpstr>Less employment and labour income per dollar than other sectors</vt:lpstr>
      <vt:lpstr>PowerPoint Presentation</vt:lpstr>
      <vt:lpstr>PowerPoint Presentation</vt:lpstr>
      <vt:lpstr>PowerPoint Presentation</vt:lpstr>
      <vt:lpstr>Now, some basic economics</vt:lpstr>
      <vt:lpstr>PowerPoint Presentation</vt:lpstr>
      <vt:lpstr>This is the “convex” case that economists love because the market can solve the allocation problem: once the relative prices are known the efficient quantities are at point A </vt:lpstr>
      <vt:lpstr>Convexity means you can strike an efficient balance between the two alternative uses of the resource(s).  But with negative externalities you can’t assume convexity.  Consider this case:</vt:lpstr>
      <vt:lpstr>Convexity means you can strike an efficient balance between the two alternative uses of the resource(s).  But with externalities you can’t assume convexity.  Consider this case:</vt:lpstr>
      <vt:lpstr>Convexity means you can strike an efficient balance between the two alternative uses of the resource(s).  But with externalities you can’t assume convexity.  Consider this case:</vt:lpstr>
      <vt:lpstr>There are extreme cases where the axes are the diagram.  For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their original article, Baumol and Bradford noted the incompatibility between industrial waste dumping and clean environment</vt:lpstr>
      <vt:lpstr>Baumol and Bradford’s take-home point:</vt:lpstr>
      <vt:lpstr>One outcome of Think Big was the Conservation Estate</vt:lpstr>
      <vt:lpstr>The central issue is the nature and scale of externalities</vt:lpstr>
      <vt:lpstr>PowerPoint Presentation</vt:lpstr>
      <vt:lpstr>PowerPoint Presentation</vt:lpstr>
      <vt:lpstr>The Think Big debates had two central foci</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Think Big   NZAIA Conference 2012</dc:title>
  <dc:creator>User</dc:creator>
  <cp:lastModifiedBy>User</cp:lastModifiedBy>
  <cp:revision>43</cp:revision>
  <cp:lastPrinted>2012-12-10T23:09:21Z</cp:lastPrinted>
  <dcterms:created xsi:type="dcterms:W3CDTF">2012-12-09T22:22:22Z</dcterms:created>
  <dcterms:modified xsi:type="dcterms:W3CDTF">2012-12-10T23:09:44Z</dcterms:modified>
</cp:coreProperties>
</file>