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5"/>
  </p:notesMasterIdLst>
  <p:sldIdLst>
    <p:sldId id="256" r:id="rId2"/>
    <p:sldId id="340" r:id="rId3"/>
    <p:sldId id="341" r:id="rId4"/>
    <p:sldId id="329" r:id="rId5"/>
    <p:sldId id="330" r:id="rId6"/>
    <p:sldId id="343" r:id="rId7"/>
    <p:sldId id="325" r:id="rId8"/>
    <p:sldId id="282" r:id="rId9"/>
    <p:sldId id="346" r:id="rId10"/>
    <p:sldId id="345" r:id="rId11"/>
    <p:sldId id="311" r:id="rId12"/>
    <p:sldId id="344" r:id="rId13"/>
    <p:sldId id="301" r:id="rId14"/>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17" autoAdjust="0"/>
    <p:restoredTop sz="92088" autoAdjust="0"/>
  </p:normalViewPr>
  <p:slideViewPr>
    <p:cSldViewPr>
      <p:cViewPr>
        <p:scale>
          <a:sx n="75" d="100"/>
          <a:sy n="75" d="100"/>
        </p:scale>
        <p:origin x="-906" y="438"/>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75" d="100"/>
          <a:sy n="75" d="100"/>
        </p:scale>
        <p:origin x="-2034"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n-GB"/>
          </a:p>
        </p:txBody>
      </p:sp>
      <p:sp>
        <p:nvSpPr>
          <p:cNvPr id="10957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fld id="{A653406D-C53F-4830-9650-6C4F9870DDB3}" type="datetimeFigureOut">
              <a:rPr lang="en-GB"/>
              <a:pPr>
                <a:defRPr/>
              </a:pPr>
              <a:t>10/12/2012</a:t>
            </a:fld>
            <a:endParaRPr lang="en-GB"/>
          </a:p>
        </p:txBody>
      </p:sp>
      <p:sp>
        <p:nvSpPr>
          <p:cNvPr id="133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0957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957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n-GB"/>
          </a:p>
        </p:txBody>
      </p:sp>
      <p:sp>
        <p:nvSpPr>
          <p:cNvPr id="10957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6FE9B900-3383-4DF4-AAA4-410123C97E3C}" type="slidenum">
              <a:rPr lang="en-GB"/>
              <a:pPr>
                <a:defRPr/>
              </a:pPr>
              <a:t>‹#›</a:t>
            </a:fld>
            <a:endParaRPr lang="en-GB"/>
          </a:p>
        </p:txBody>
      </p:sp>
    </p:spTree>
    <p:extLst>
      <p:ext uri="{BB962C8B-B14F-4D97-AF65-F5344CB8AC3E}">
        <p14:creationId xmlns:p14="http://schemas.microsoft.com/office/powerpoint/2010/main" val="3433274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992188" y="768350"/>
            <a:ext cx="5114925" cy="3836988"/>
          </a:xfrm>
          <a:ln/>
        </p:spPr>
      </p:sp>
      <p:sp>
        <p:nvSpPr>
          <p:cNvPr id="1536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p:txBody>
          <a:bodyPr/>
          <a:lstStyle/>
          <a:p>
            <a:pPr marL="228600" indent="-228600" eaLnBrk="1" hangingPunct="1">
              <a:lnSpc>
                <a:spcPct val="90000"/>
              </a:lnSpc>
              <a:buFontTx/>
              <a:buChar char="•"/>
              <a:defRPr/>
            </a:pPr>
            <a:r>
              <a:rPr lang="en-GB" sz="900" smtClean="0">
                <a:effectLst>
                  <a:outerShdw blurRad="38100" dist="38100" dir="2700000" algn="tl">
                    <a:srgbClr val="C0C0C0"/>
                  </a:outerShdw>
                </a:effectLst>
              </a:rPr>
              <a:t>The EPA may include adaptive management approaches in conditions of marine consent</a:t>
            </a:r>
          </a:p>
          <a:p>
            <a:pPr marL="228600" indent="-228600" eaLnBrk="1" hangingPunct="1">
              <a:lnSpc>
                <a:spcPct val="90000"/>
              </a:lnSpc>
              <a:buFontTx/>
              <a:buChar char="•"/>
              <a:defRPr/>
            </a:pPr>
            <a:r>
              <a:rPr lang="en-GB" sz="900" smtClean="0">
                <a:effectLst>
                  <a:outerShdw blurRad="38100" dist="38100" dir="2700000" algn="tl">
                    <a:srgbClr val="C0C0C0"/>
                  </a:outerShdw>
                </a:effectLst>
              </a:rPr>
              <a:t>An </a:t>
            </a:r>
            <a:r>
              <a:rPr lang="en-GB" sz="900" i="1" smtClean="0">
                <a:effectLst>
                  <a:outerShdw blurRad="38100" dist="38100" dir="2700000" algn="tl">
                    <a:srgbClr val="C0C0C0"/>
                  </a:outerShdw>
                </a:effectLst>
              </a:rPr>
              <a:t>adaptive management approach</a:t>
            </a:r>
            <a:r>
              <a:rPr lang="en-GB" sz="900" smtClean="0">
                <a:effectLst>
                  <a:outerShdw blurRad="38100" dist="38100" dir="2700000" algn="tl">
                    <a:srgbClr val="C0C0C0"/>
                  </a:outerShdw>
                </a:effectLst>
              </a:rPr>
              <a:t> includes:</a:t>
            </a:r>
          </a:p>
          <a:p>
            <a:pPr marL="685800" lvl="1" indent="-228600" eaLnBrk="1" hangingPunct="1">
              <a:lnSpc>
                <a:spcPct val="90000"/>
              </a:lnSpc>
              <a:defRPr/>
            </a:pPr>
            <a:r>
              <a:rPr lang="en-GB" sz="900" smtClean="0">
                <a:effectLst>
                  <a:outerShdw blurRad="38100" dist="38100" dir="2700000" algn="tl">
                    <a:srgbClr val="C0C0C0"/>
                  </a:outerShdw>
                </a:effectLst>
              </a:rPr>
              <a:t>1.allowing an activity to commence on a small scale or for a short period so that its effects on the environment and existing interests can be monitored;</a:t>
            </a:r>
          </a:p>
          <a:p>
            <a:pPr marL="685800" lvl="1" indent="-228600" eaLnBrk="1" hangingPunct="1">
              <a:lnSpc>
                <a:spcPct val="90000"/>
              </a:lnSpc>
              <a:defRPr/>
            </a:pPr>
            <a:r>
              <a:rPr lang="en-NZ" sz="900" smtClean="0">
                <a:effectLst>
                  <a:outerShdw blurRad="38100" dist="38100" dir="2700000" algn="tl">
                    <a:srgbClr val="C0C0C0"/>
                  </a:outerShdw>
                </a:effectLst>
              </a:rPr>
              <a:t>2.</a:t>
            </a:r>
            <a:r>
              <a:rPr lang="en-GB" sz="900" smtClean="0">
                <a:effectLst>
                  <a:outerShdw blurRad="38100" dist="38100" dir="2700000" algn="tl">
                    <a:srgbClr val="C0C0C0"/>
                  </a:outerShdw>
                </a:effectLst>
              </a:rPr>
              <a:t>any other approach that allows an activity to be undertaken so that its effects can be assessed and the activity discontinued, or continued with or without amendment, on the basis of those effects</a:t>
            </a:r>
            <a:endParaRPr lang="en-GB" smtClean="0"/>
          </a:p>
          <a:p>
            <a:pPr marL="228600" indent="-228600" eaLnBrk="1" hangingPunct="1">
              <a:lnSpc>
                <a:spcPct val="90000"/>
              </a:lnSpc>
              <a:buFontTx/>
              <a:buChar char="•"/>
              <a:defRPr/>
            </a:pPr>
            <a:r>
              <a:rPr lang="en-GB" smtClean="0"/>
              <a:t>Adaptive management concepts have been used by the Environment Court. Crest Energy Kaipara Ltd v Northland Regional Council 2009</a:t>
            </a:r>
          </a:p>
          <a:p>
            <a:pPr marL="228600" indent="-228600" eaLnBrk="1" hangingPunct="1">
              <a:lnSpc>
                <a:spcPct val="90000"/>
              </a:lnSpc>
              <a:buFontTx/>
              <a:buChar char="•"/>
              <a:defRPr/>
            </a:pPr>
            <a:r>
              <a:rPr lang="en-GB" smtClean="0"/>
              <a:t>Features of adaptive management are:</a:t>
            </a:r>
          </a:p>
          <a:p>
            <a:pPr marL="685800" lvl="1" indent="-228600" eaLnBrk="1" hangingPunct="1">
              <a:lnSpc>
                <a:spcPct val="90000"/>
              </a:lnSpc>
              <a:buFont typeface="Calibri" pitchFamily="34" charset="0"/>
              <a:buAutoNum type="arabicPeriod"/>
              <a:defRPr/>
            </a:pPr>
            <a:r>
              <a:rPr lang="en-GB" smtClean="0"/>
              <a:t>that stages of development are set out;</a:t>
            </a:r>
          </a:p>
          <a:p>
            <a:pPr marL="685800" lvl="1" indent="-228600" eaLnBrk="1" hangingPunct="1">
              <a:lnSpc>
                <a:spcPct val="90000"/>
              </a:lnSpc>
              <a:buFont typeface="Calibri" pitchFamily="34" charset="0"/>
              <a:buAutoNum type="arabicPeriod"/>
              <a:defRPr/>
            </a:pPr>
            <a:r>
              <a:rPr lang="en-GB" smtClean="0"/>
              <a:t>the existing environment is established by robust baseline monitoring; </a:t>
            </a:r>
          </a:p>
          <a:p>
            <a:pPr marL="685800" lvl="1" indent="-228600" eaLnBrk="1" hangingPunct="1">
              <a:lnSpc>
                <a:spcPct val="90000"/>
              </a:lnSpc>
              <a:buFont typeface="Calibri" pitchFamily="34" charset="0"/>
              <a:buAutoNum type="arabicPeriod"/>
              <a:defRPr/>
            </a:pPr>
            <a:r>
              <a:rPr lang="en-GB" smtClean="0"/>
              <a:t>There are clear and strong monitoring, reporting and checking mechanisms so that steps can be taken before significant adverse effects eventuate; </a:t>
            </a:r>
          </a:p>
          <a:p>
            <a:pPr marL="685800" lvl="1" indent="-228600" eaLnBrk="1" hangingPunct="1">
              <a:lnSpc>
                <a:spcPct val="90000"/>
              </a:lnSpc>
              <a:buFont typeface="Calibri" pitchFamily="34" charset="0"/>
              <a:buAutoNum type="arabicPeriod"/>
              <a:defRPr/>
            </a:pPr>
            <a:r>
              <a:rPr lang="en-GB" smtClean="0"/>
              <a:t>these mechanisms must be supported by enforceable resource consent conditions which require certain criteria to be met before the next stage can proceed; and</a:t>
            </a:r>
          </a:p>
          <a:p>
            <a:pPr marL="685800" lvl="1" indent="-228600" eaLnBrk="1" hangingPunct="1">
              <a:lnSpc>
                <a:spcPct val="90000"/>
              </a:lnSpc>
              <a:buFont typeface="Calibri" pitchFamily="34" charset="0"/>
              <a:buAutoNum type="arabicPeriod"/>
              <a:defRPr/>
            </a:pPr>
            <a:r>
              <a:rPr lang="en-GB" smtClean="0"/>
              <a:t>there is real ability to remove all or some of the development that has occurred at that time if the monitoring results warrant it. </a:t>
            </a:r>
          </a:p>
          <a:p>
            <a:pPr marL="685800" lvl="1" indent="-228600" eaLnBrk="1" hangingPunct="1">
              <a:lnSpc>
                <a:spcPct val="90000"/>
              </a:lnSpc>
              <a:buFont typeface="Calibri" pitchFamily="34" charset="0"/>
              <a:buAutoNum type="arabicPeriod"/>
              <a:defRPr/>
            </a:pPr>
            <a:r>
              <a:rPr lang="en-GB" smtClean="0"/>
              <a:t>Applied through environmental management plans, staging, monitoring and contingency plans, environmental audits, best practicable option analysis and the review mechanisms of consents.</a:t>
            </a:r>
          </a:p>
          <a:p>
            <a:pPr marL="228600" indent="-228600" eaLnBrk="1" hangingPunct="1">
              <a:lnSpc>
                <a:spcPct val="90000"/>
              </a:lnSpc>
              <a:defRPr/>
            </a:pPr>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xfrm>
            <a:off x="992188" y="768350"/>
            <a:ext cx="5114925" cy="3836988"/>
          </a:xfrm>
          <a:ln/>
        </p:spPr>
      </p:sp>
      <p:sp>
        <p:nvSpPr>
          <p:cNvPr id="86018" name="Rectangle 3"/>
          <p:cNvSpPr>
            <a:spLocks noGrp="1" noChangeArrowheads="1"/>
          </p:cNvSpPr>
          <p:nvPr>
            <p:ph type="body" idx="1"/>
          </p:nvPr>
        </p:nvSpPr>
        <p:spPr>
          <a:noFill/>
          <a:ln/>
        </p:spPr>
        <p:txBody>
          <a:bodyPr/>
          <a:lstStyle/>
          <a:p>
            <a:pPr eaLnBrk="1" hangingPunct="1">
              <a:buFont typeface="Calibri" pitchFamily="34" charset="0"/>
              <a:buAutoNum type="arabicPeriod"/>
            </a:pPr>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xfrm>
            <a:off x="709613" y="4860925"/>
            <a:ext cx="5680075" cy="5173663"/>
          </a:xfrm>
          <a:noFill/>
          <a:ln/>
        </p:spPr>
        <p:txBody>
          <a:bodyPr/>
          <a:lstStyle/>
          <a:p>
            <a:pPr marL="180975" indent="-180975" eaLnBrk="1" hangingPunct="1">
              <a:spcBef>
                <a:spcPct val="0"/>
              </a:spcBef>
              <a:spcAft>
                <a:spcPct val="60000"/>
              </a:spcAft>
              <a:buFontTx/>
              <a:buChar char="•"/>
            </a:pPr>
            <a:r>
              <a:rPr lang="en-NZ" smtClean="0"/>
              <a:t>Improved technology &amp; increases in raw commodity prices = Increased investment in the exploration for and development of deep water resources.</a:t>
            </a:r>
          </a:p>
          <a:p>
            <a:pPr marL="180975" indent="-180975" eaLnBrk="1" hangingPunct="1">
              <a:spcBef>
                <a:spcPct val="0"/>
              </a:spcBef>
              <a:spcAft>
                <a:spcPct val="60000"/>
              </a:spcAft>
              <a:buFontTx/>
              <a:buChar char="•"/>
            </a:pPr>
            <a:r>
              <a:rPr lang="en-NZ" smtClean="0"/>
              <a:t>Today =  quick tour de force of a number of legal developments concerning deepwater EIA</a:t>
            </a:r>
          </a:p>
          <a:p>
            <a:pPr marL="180975" indent="-180975" eaLnBrk="1" hangingPunct="1">
              <a:spcBef>
                <a:spcPct val="0"/>
              </a:spcBef>
              <a:spcAft>
                <a:spcPct val="60000"/>
              </a:spcAft>
              <a:buFontTx/>
              <a:buChar char="•"/>
            </a:pPr>
            <a:r>
              <a:rPr lang="en-NZ" smtClean="0"/>
              <a:t>Will commence by looking at how deep sea mining activity in Pacific has driven the development of IA under international law .</a:t>
            </a:r>
          </a:p>
          <a:p>
            <a:pPr marL="180975" indent="-180975" eaLnBrk="1" hangingPunct="1">
              <a:spcBef>
                <a:spcPct val="0"/>
              </a:spcBef>
              <a:spcAft>
                <a:spcPct val="60000"/>
              </a:spcAft>
              <a:buFontTx/>
              <a:buChar char="•"/>
            </a:pPr>
            <a:r>
              <a:rPr lang="en-NZ" smtClean="0"/>
              <a:t>Will then examine legislative developments in New Zealand</a:t>
            </a:r>
          </a:p>
          <a:p>
            <a:pPr marL="742950" lvl="1" indent="-285750" eaLnBrk="1" hangingPunct="1">
              <a:spcBef>
                <a:spcPct val="0"/>
              </a:spcBef>
              <a:spcAft>
                <a:spcPct val="60000"/>
              </a:spcAft>
              <a:buFontTx/>
              <a:buChar char="•"/>
            </a:pPr>
            <a:r>
              <a:rPr lang="en-NZ" smtClean="0"/>
              <a:t>Successive govts have encouraged private sector investment in petroleum and mineral based resources</a:t>
            </a:r>
          </a:p>
          <a:p>
            <a:pPr marL="742950" lvl="1" indent="-285750" eaLnBrk="1" hangingPunct="1">
              <a:spcBef>
                <a:spcPct val="0"/>
              </a:spcBef>
              <a:spcAft>
                <a:spcPct val="60000"/>
              </a:spcAft>
              <a:buFontTx/>
              <a:buChar char="•"/>
            </a:pPr>
            <a:r>
              <a:rPr lang="en-NZ" smtClean="0"/>
              <a:t>However, up until the enactment of the EEZ Bill in September a statutory lacuna existed with respect to deepwater IA.</a:t>
            </a:r>
          </a:p>
          <a:p>
            <a:pPr marL="742950" lvl="1" indent="-285750" eaLnBrk="1" hangingPunct="1">
              <a:spcBef>
                <a:spcPct val="0"/>
              </a:spcBef>
              <a:spcAft>
                <a:spcPct val="60000"/>
              </a:spcAft>
              <a:buFontTx/>
              <a:buChar char="•"/>
            </a:pPr>
            <a:r>
              <a:rPr lang="en-NZ" smtClean="0"/>
              <a:t>The EEZ is intended to address this gap.  Key features of the Act include its precautionary and adaptive management approaches.</a:t>
            </a:r>
          </a:p>
          <a:p>
            <a:pPr marL="742950" lvl="1" indent="-285750" eaLnBrk="1" hangingPunct="1">
              <a:spcBef>
                <a:spcPct val="0"/>
              </a:spcBef>
              <a:spcAft>
                <a:spcPct val="60000"/>
              </a:spcAft>
              <a:buFontTx/>
              <a:buChar char="•"/>
            </a:pPr>
            <a:endParaRPr lang="en-NZ" smtClean="0"/>
          </a:p>
          <a:p>
            <a:pPr marL="180975" indent="-180975" eaLnBrk="1" hangingPunct="1">
              <a:spcBef>
                <a:spcPct val="0"/>
              </a:spcBef>
              <a:spcAft>
                <a:spcPct val="60000"/>
              </a:spcAft>
              <a:buFontTx/>
              <a:buChar char="•"/>
            </a:pPr>
            <a:endParaRPr lang="en-NZ" smtClean="0"/>
          </a:p>
          <a:p>
            <a:pPr marL="180975" indent="-180975" eaLnBrk="1" hangingPunct="1"/>
            <a:endParaRPr lang="en-N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pPr marL="180975" indent="-180975" eaLnBrk="1" hangingPunct="1">
              <a:lnSpc>
                <a:spcPct val="90000"/>
              </a:lnSpc>
              <a:spcBef>
                <a:spcPct val="0"/>
              </a:spcBef>
              <a:spcAft>
                <a:spcPct val="60000"/>
              </a:spcAft>
              <a:buFontTx/>
              <a:buChar char="•"/>
            </a:pPr>
            <a:r>
              <a:rPr lang="en-GB" smtClean="0"/>
              <a:t>The EEZ is the area of sea, seabed and subsoil from 12 to 200 miles.  </a:t>
            </a:r>
          </a:p>
          <a:p>
            <a:pPr marL="180975" indent="-180975" eaLnBrk="1" hangingPunct="1">
              <a:lnSpc>
                <a:spcPct val="90000"/>
              </a:lnSpc>
              <a:spcBef>
                <a:spcPct val="0"/>
              </a:spcBef>
              <a:spcAft>
                <a:spcPct val="60000"/>
              </a:spcAft>
              <a:buFontTx/>
              <a:buChar char="•"/>
            </a:pPr>
            <a:r>
              <a:rPr lang="en-GB" smtClean="0"/>
              <a:t>The CS is the seabed and subsoil of NZ’s submerged landmass. </a:t>
            </a:r>
          </a:p>
          <a:p>
            <a:pPr marL="180975" indent="-180975" eaLnBrk="1" hangingPunct="1">
              <a:lnSpc>
                <a:spcPct val="90000"/>
              </a:lnSpc>
              <a:spcBef>
                <a:spcPct val="0"/>
              </a:spcBef>
              <a:spcAft>
                <a:spcPct val="60000"/>
              </a:spcAft>
              <a:buFontTx/>
              <a:buChar char="•"/>
            </a:pPr>
            <a:r>
              <a:rPr lang="en-GB" smtClean="0"/>
              <a:t>In some cases the CS extends beyond the EEZ.</a:t>
            </a:r>
          </a:p>
          <a:p>
            <a:pPr marL="180975" indent="-180975" eaLnBrk="1" hangingPunct="1">
              <a:lnSpc>
                <a:spcPct val="90000"/>
              </a:lnSpc>
              <a:spcBef>
                <a:spcPct val="0"/>
              </a:spcBef>
              <a:spcAft>
                <a:spcPct val="60000"/>
              </a:spcAft>
              <a:buFontTx/>
              <a:buChar char="•"/>
            </a:pPr>
            <a:r>
              <a:rPr lang="en-GB" smtClean="0"/>
              <a:t>The EEZ is the blue area and CS is orange.</a:t>
            </a:r>
          </a:p>
          <a:p>
            <a:pPr marL="180975" indent="-180975" eaLnBrk="1" hangingPunct="1">
              <a:lnSpc>
                <a:spcPct val="90000"/>
              </a:lnSpc>
              <a:spcBef>
                <a:spcPct val="0"/>
              </a:spcBef>
              <a:spcAft>
                <a:spcPct val="60000"/>
              </a:spcAft>
              <a:buFontTx/>
              <a:buChar char="•"/>
            </a:pPr>
            <a:r>
              <a:rPr lang="en-GB" smtClean="0"/>
              <a:t>NZ’s EEZ covers approximately 4.3 million square kms and includes a wide range of biodiversity and natural resources.  It is the fifth largest EEZ in the world.</a:t>
            </a:r>
          </a:p>
          <a:p>
            <a:pPr marL="180975" indent="-180975" eaLnBrk="1" hangingPunct="1">
              <a:lnSpc>
                <a:spcPct val="90000"/>
              </a:lnSpc>
              <a:spcBef>
                <a:spcPct val="0"/>
              </a:spcBef>
              <a:spcAft>
                <a:spcPct val="60000"/>
              </a:spcAft>
              <a:buFontTx/>
              <a:buChar char="•"/>
            </a:pPr>
            <a:r>
              <a:rPr lang="en-NZ" smtClean="0"/>
              <a:t>NZ’s CS accounts for a further 1.7 million square kms of territory.</a:t>
            </a:r>
            <a:endParaRPr lang="en-GB" smtClean="0"/>
          </a:p>
          <a:p>
            <a:pPr marL="180975" indent="-180975" eaLnBrk="1" hangingPunct="1">
              <a:lnSpc>
                <a:spcPct val="90000"/>
              </a:lnSpc>
              <a:spcBef>
                <a:spcPct val="0"/>
              </a:spcBef>
              <a:spcAft>
                <a:spcPct val="60000"/>
              </a:spcAft>
              <a:buFontTx/>
              <a:buChar char="•"/>
            </a:pPr>
            <a:r>
              <a:rPr lang="en-GB" b="1" smtClean="0"/>
              <a:t>Russian anecdote</a:t>
            </a:r>
            <a:r>
              <a:rPr lang="en-GB" sz="1000" smtClean="0"/>
              <a:t>.</a:t>
            </a:r>
          </a:p>
          <a:p>
            <a:pPr marL="180975" indent="-180975" eaLnBrk="1" hangingPunct="1">
              <a:lnSpc>
                <a:spcPct val="90000"/>
              </a:lnSpc>
            </a:pPr>
            <a:endParaRPr lang="en-GB" sz="10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spcBef>
                <a:spcPct val="0"/>
              </a:spcBef>
              <a:spcAft>
                <a:spcPct val="60000"/>
              </a:spcAft>
              <a:buFontTx/>
              <a:buChar char="•"/>
            </a:pPr>
            <a:r>
              <a:rPr lang="en-GB" smtClean="0"/>
              <a:t>NZ exercises full sovereignty over its territorial sea including airspace, seabed &amp; subsoil (subject only to the right of innocent passage).</a:t>
            </a:r>
          </a:p>
          <a:p>
            <a:pPr eaLnBrk="1" hangingPunct="1">
              <a:spcBef>
                <a:spcPct val="0"/>
              </a:spcBef>
              <a:spcAft>
                <a:spcPct val="60000"/>
              </a:spcAft>
              <a:buFontTx/>
              <a:buChar char="•"/>
            </a:pPr>
            <a:r>
              <a:rPr lang="en-GB" smtClean="0"/>
              <a:t>However, our rights (and obligations) in respect of the EEZ and CS are conferred under the LOSC. </a:t>
            </a:r>
          </a:p>
          <a:p>
            <a:pPr eaLnBrk="1" hangingPunct="1">
              <a:spcBef>
                <a:spcPct val="0"/>
              </a:spcBef>
              <a:spcAft>
                <a:spcPct val="60000"/>
              </a:spcAft>
              <a:buFontTx/>
              <a:buChar char="•"/>
            </a:pPr>
            <a:r>
              <a:rPr lang="en-GB" smtClean="0"/>
              <a:t>NZ has rights to exploit (or develop):</a:t>
            </a:r>
          </a:p>
          <a:p>
            <a:pPr lvl="1" eaLnBrk="1" hangingPunct="1">
              <a:spcBef>
                <a:spcPct val="0"/>
              </a:spcBef>
              <a:spcAft>
                <a:spcPct val="60000"/>
              </a:spcAft>
              <a:buFontTx/>
              <a:buChar char="•"/>
            </a:pPr>
            <a:r>
              <a:rPr lang="en-GB" smtClean="0"/>
              <a:t> living and non-living resources within the water and seabed and subsoil of our EEZ; and </a:t>
            </a:r>
          </a:p>
          <a:p>
            <a:pPr lvl="1" eaLnBrk="1" hangingPunct="1">
              <a:spcBef>
                <a:spcPct val="0"/>
              </a:spcBef>
              <a:spcAft>
                <a:spcPct val="60000"/>
              </a:spcAft>
              <a:buFontTx/>
              <a:buChar char="•"/>
            </a:pPr>
            <a:r>
              <a:rPr lang="en-GB" smtClean="0"/>
              <a:t>natural resources (non-living) on our CS.</a:t>
            </a:r>
          </a:p>
          <a:p>
            <a:pPr eaLnBrk="1" hangingPunct="1">
              <a:spcBef>
                <a:spcPct val="0"/>
              </a:spcBef>
              <a:spcAft>
                <a:spcPct val="60000"/>
              </a:spcAft>
              <a:buFontTx/>
              <a:buChar char="•"/>
            </a:pPr>
            <a:r>
              <a:rPr lang="en-GB" smtClean="0"/>
              <a:t>NZ’s development rights are subject to the rights of other states (e.g. freedom of navigation) and NZ’s obligations under international law.</a:t>
            </a:r>
          </a:p>
          <a:p>
            <a:pPr eaLnBrk="1" hangingPunct="1">
              <a:spcBef>
                <a:spcPct val="0"/>
              </a:spcBef>
              <a:spcAft>
                <a:spcPct val="60000"/>
              </a:spcAft>
              <a:buFontTx/>
              <a:buChar char="•"/>
            </a:pPr>
            <a:r>
              <a:rPr lang="en-GB" smtClean="0"/>
              <a:t>A key obligation under the LOSC is the obligation “to protect and preserve the marine environment” (art 193 LOSC).  </a:t>
            </a:r>
          </a:p>
          <a:p>
            <a:pPr eaLnBrk="1" hangingPunct="1">
              <a:spcBef>
                <a:spcPct val="0"/>
              </a:spcBef>
              <a:spcAft>
                <a:spcPct val="60000"/>
              </a:spcAft>
              <a:buFontTx/>
              <a:buChar char="•"/>
            </a:pPr>
            <a:r>
              <a:rPr lang="en-GB" smtClean="0"/>
              <a:t> NZ’s  right to develop resources within EEZ (on the CS) under LOSC can be fairly said to be balanced by the obligation to protect and preserve.</a:t>
            </a:r>
          </a:p>
          <a:p>
            <a:endParaRPr lang="en-GB" smtClean="0"/>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a:buFontTx/>
              <a:buChar char="•"/>
              <a:defRPr/>
            </a:pPr>
            <a:r>
              <a:rPr lang="en-NZ" smtClean="0"/>
              <a:t>International Tribunal for the Law of the Sea</a:t>
            </a:r>
          </a:p>
          <a:p>
            <a:pPr>
              <a:buFontTx/>
              <a:buChar char="•"/>
              <a:defRPr/>
            </a:pPr>
            <a:r>
              <a:rPr lang="en-NZ" smtClean="0"/>
              <a:t>2008, Nauru sought approval from the ISA for plans of work for exploration in the Area by sponsored entities</a:t>
            </a:r>
          </a:p>
          <a:p>
            <a:pPr>
              <a:buFontTx/>
              <a:buChar char="•"/>
              <a:defRPr/>
            </a:pPr>
            <a:r>
              <a:rPr lang="en-NZ" smtClean="0"/>
              <a:t>2009, concern about liability for damage caused by exploration led Nauru to seek AO</a:t>
            </a:r>
            <a:endParaRPr lang="en-NZ" smtClean="0">
              <a:effectLst>
                <a:outerShdw blurRad="38100" dist="38100" dir="2700000" algn="tl">
                  <a:srgbClr val="C0C0C0"/>
                </a:outerShdw>
              </a:effectLst>
            </a:endParaRPr>
          </a:p>
          <a:p>
            <a:pPr>
              <a:buFontTx/>
              <a:buChar char="•"/>
              <a:defRPr/>
            </a:pPr>
            <a:r>
              <a:rPr lang="en-NZ" smtClean="0">
                <a:effectLst>
                  <a:outerShdw blurRad="38100" dist="38100" dir="2700000" algn="tl">
                    <a:srgbClr val="C0C0C0"/>
                  </a:outerShdw>
                </a:effectLst>
              </a:rPr>
              <a:t>ITLOS found LOSC created duty of due diligence not to cause harm to the environment beyond national jurisdiction</a:t>
            </a:r>
          </a:p>
          <a:p>
            <a:pPr>
              <a:buFontTx/>
              <a:buChar char="•"/>
              <a:defRPr/>
            </a:pPr>
            <a:r>
              <a:rPr lang="en-NZ" smtClean="0">
                <a:effectLst>
                  <a:outerShdw blurRad="38100" dist="38100" dir="2700000" algn="tl">
                    <a:srgbClr val="C0C0C0"/>
                  </a:outerShdw>
                </a:effectLst>
              </a:rPr>
              <a:t>Duty of conduct not result - Requires  “laws and regulations” and to take administrative measures (i.e. implement, monitor &amp; enforce)</a:t>
            </a:r>
          </a:p>
          <a:p>
            <a:pPr>
              <a:buFontTx/>
              <a:buChar char="•"/>
              <a:defRPr/>
            </a:pPr>
            <a:r>
              <a:rPr lang="en-NZ" smtClean="0">
                <a:effectLst>
                  <a:outerShdw blurRad="38100" dist="38100" dir="2700000" algn="tl">
                    <a:srgbClr val="C0C0C0"/>
                  </a:outerShdw>
                </a:effectLst>
              </a:rPr>
              <a:t>Identified three key obligations to be reflected in domestic laws for non-jurisdiction waters:</a:t>
            </a:r>
          </a:p>
          <a:p>
            <a:pPr marL="742950" lvl="1" indent="-285750">
              <a:buFontTx/>
              <a:buChar char="•"/>
              <a:defRPr/>
            </a:pPr>
            <a:r>
              <a:rPr lang="en-NZ" smtClean="0"/>
              <a:t>precautionary approach which Chamber stated is implicitly linked to the obligation of due diligence </a:t>
            </a:r>
          </a:p>
          <a:p>
            <a:pPr marL="742950" lvl="1" indent="-285750">
              <a:buFontTx/>
              <a:buChar char="•"/>
              <a:defRPr/>
            </a:pPr>
            <a:r>
              <a:rPr lang="en-GB" smtClean="0"/>
              <a:t>“Best environmental practices”, which is a much broader concept than best available technology; and</a:t>
            </a:r>
          </a:p>
          <a:p>
            <a:pPr marL="742950" lvl="1" indent="-285750">
              <a:buFontTx/>
              <a:buChar char="•"/>
              <a:defRPr/>
            </a:pPr>
            <a:r>
              <a:rPr lang="en-NZ" smtClean="0"/>
              <a:t>EIA - described as </a:t>
            </a:r>
            <a:r>
              <a:rPr lang="en-GB" smtClean="0"/>
              <a:t>a direct obligation under the Convention and a general obligation under customary international law”.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pPr>
              <a:buFontTx/>
              <a:buChar char="•"/>
            </a:pPr>
            <a:r>
              <a:rPr lang="en-GB" smtClean="0"/>
              <a:t>Greenpeace v Minister of Energy and Resources 2012 (HC)</a:t>
            </a:r>
          </a:p>
          <a:p>
            <a:pPr>
              <a:buFontTx/>
              <a:buChar char="•"/>
            </a:pPr>
            <a:r>
              <a:rPr lang="en-NZ" smtClean="0"/>
              <a:t>Review of approval under CMA of petroleum exploration licences in the EEZ</a:t>
            </a:r>
          </a:p>
          <a:p>
            <a:pPr>
              <a:buFontTx/>
              <a:buChar char="•"/>
            </a:pPr>
            <a:r>
              <a:rPr lang="en-NZ" smtClean="0"/>
              <a:t>CMA concerns allocation or resources and not environmental management</a:t>
            </a:r>
          </a:p>
          <a:p>
            <a:pPr>
              <a:buFontTx/>
              <a:buChar char="•"/>
            </a:pPr>
            <a:r>
              <a:rPr lang="en-GB" smtClean="0"/>
              <a:t>Crown acknowledged  that a gap apparently exists in the legislative framework and that this was to be remedied by the EEZ bill. </a:t>
            </a:r>
          </a:p>
          <a:p>
            <a:pPr>
              <a:buFontTx/>
              <a:buChar char="•"/>
            </a:pPr>
            <a:r>
              <a:rPr lang="en-NZ" smtClean="0"/>
              <a:t>The Court observed that:</a:t>
            </a:r>
            <a:endParaRPr lang="en-GB" smtClean="0"/>
          </a:p>
          <a:p>
            <a:pPr marL="742950" lvl="1" indent="-285750">
              <a:buFontTx/>
              <a:buChar char="•"/>
            </a:pPr>
            <a:r>
              <a:rPr lang="en-GB" smtClean="0"/>
              <a:t>[105] The Resource Management Act does not apply to activities outside the territorial waters. If questions arise as to the extent to which New Zealand – as a State – met its international obligations that must be a matter upon which Parliament might choose to legislate. It is not a matter upon which the Court can direct Parliament. Nor could it be for the Minister to “plug any gap” because, in the end, the regulatory and statutory functions designed to deal with risks of harm, general to the environment, have by deliberate policy been entrusted to fall within the ambit of powers vested in other authorities. </a:t>
            </a:r>
          </a:p>
          <a:p>
            <a:pPr>
              <a:buFontTx/>
              <a:buChar char="•"/>
            </a:pPr>
            <a:endParaRPr lang="en-GB" smtClean="0"/>
          </a:p>
          <a:p>
            <a:pPr eaLnBrk="1" hangingPunct="1">
              <a:buFontTx/>
              <a:buChar char="•"/>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xfrm>
            <a:off x="1047750" y="604838"/>
            <a:ext cx="5116513" cy="3836987"/>
          </a:xfrm>
          <a:ln/>
        </p:spPr>
      </p:sp>
      <p:sp>
        <p:nvSpPr>
          <p:cNvPr id="78850" name="Rectangle 3"/>
          <p:cNvSpPr>
            <a:spLocks noGrp="1" noChangeArrowheads="1"/>
          </p:cNvSpPr>
          <p:nvPr>
            <p:ph type="body" idx="1"/>
          </p:nvPr>
        </p:nvSpPr>
        <p:spPr>
          <a:xfrm>
            <a:off x="568325" y="4552950"/>
            <a:ext cx="5962650" cy="5076825"/>
          </a:xfrm>
          <a:noFill/>
          <a:ln/>
        </p:spPr>
        <p:txBody>
          <a:bodyPr/>
          <a:lstStyle/>
          <a:p>
            <a:pPr marL="180975" indent="-180975" eaLnBrk="1" hangingPunct="1">
              <a:spcBef>
                <a:spcPct val="0"/>
              </a:spcBef>
              <a:spcAft>
                <a:spcPct val="60000"/>
              </a:spcAft>
              <a:buFontTx/>
              <a:buChar char="•"/>
            </a:pPr>
            <a:r>
              <a:rPr lang="en-NZ" smtClean="0"/>
              <a:t>Important to recognise Bill’s original balancing approach is defined under Int. law as sustainable development. </a:t>
            </a:r>
          </a:p>
          <a:p>
            <a:pPr marL="180975" indent="-180975" eaLnBrk="1" hangingPunct="1">
              <a:spcBef>
                <a:spcPct val="0"/>
              </a:spcBef>
              <a:spcAft>
                <a:spcPct val="60000"/>
              </a:spcAft>
              <a:buFontTx/>
              <a:buChar char="•"/>
            </a:pPr>
            <a:r>
              <a:rPr lang="en-NZ" smtClean="0"/>
              <a:t>The ICJ in the 2010 </a:t>
            </a:r>
            <a:r>
              <a:rPr lang="en-NZ" i="1" smtClean="0"/>
              <a:t>Pulp Mills</a:t>
            </a:r>
            <a:r>
              <a:rPr lang="en-NZ" smtClean="0"/>
              <a:t>  (</a:t>
            </a:r>
            <a:r>
              <a:rPr lang="en-NZ" sz="1300" i="1" smtClean="0"/>
              <a:t>Argentina v Uruguay)</a:t>
            </a:r>
            <a:r>
              <a:rPr lang="en-NZ" smtClean="0"/>
              <a:t> decision found:</a:t>
            </a:r>
            <a:endParaRPr lang="en-GB" smtClean="0"/>
          </a:p>
          <a:p>
            <a:pPr marL="742950" lvl="1" indent="-285750" eaLnBrk="1" hangingPunct="1">
              <a:spcBef>
                <a:spcPct val="0"/>
              </a:spcBef>
              <a:spcAft>
                <a:spcPct val="60000"/>
              </a:spcAft>
              <a:buFontTx/>
              <a:buChar char="•"/>
            </a:pPr>
            <a:r>
              <a:rPr lang="en-NZ" smtClean="0"/>
              <a:t>“it is the balance between economic development and environmental protection that is the essence of sustainable development”.</a:t>
            </a:r>
          </a:p>
          <a:p>
            <a:pPr marL="180975" indent="-180975" eaLnBrk="1" hangingPunct="1">
              <a:spcBef>
                <a:spcPct val="0"/>
              </a:spcBef>
              <a:spcAft>
                <a:spcPct val="60000"/>
              </a:spcAft>
              <a:buFontTx/>
              <a:buChar char="•"/>
            </a:pPr>
            <a:r>
              <a:rPr lang="en-NZ" smtClean="0"/>
              <a:t>However, Bill was criticised for up opening potential forms of interpretation inconsistent with the sustainable management regime for the territorial sea under the RMA.</a:t>
            </a:r>
            <a:r>
              <a:rPr lang="en-GB" smtClean="0"/>
              <a:t> </a:t>
            </a:r>
            <a:endParaRPr lang="en-NZ" smtClean="0"/>
          </a:p>
          <a:p>
            <a:pPr marL="180975" indent="-180975" eaLnBrk="1" hangingPunct="1">
              <a:spcBef>
                <a:spcPct val="0"/>
              </a:spcBef>
              <a:spcAft>
                <a:spcPct val="60000"/>
              </a:spcAft>
              <a:buFontTx/>
              <a:buChar char="•"/>
            </a:pPr>
            <a:r>
              <a:rPr lang="en-NZ" smtClean="0"/>
              <a:t>Not seen to be in the interests of integrated management to have different statutory tests either side of boundary.</a:t>
            </a:r>
            <a:r>
              <a:rPr lang="en-GB" smtClean="0"/>
              <a:t> </a:t>
            </a:r>
            <a:endParaRPr lang="en-NZ" smtClean="0"/>
          </a:p>
          <a:p>
            <a:pPr marL="180975" indent="-180975" eaLnBrk="1" hangingPunct="1">
              <a:spcBef>
                <a:spcPct val="0"/>
              </a:spcBef>
              <a:spcAft>
                <a:spcPct val="60000"/>
              </a:spcAft>
              <a:buFontTx/>
              <a:buChar char="•"/>
            </a:pPr>
            <a:r>
              <a:rPr lang="en-NZ" smtClean="0"/>
              <a:t>Principal concern was that failure to achieve integrated management would result in unnecessary complexity and costs for the Crown, applicants, submitters (whether supporters, opponents or neutral), and decision-makers.</a:t>
            </a:r>
          </a:p>
          <a:p>
            <a:pPr marL="180975" indent="-180975" eaLnBrk="1" hangingPunct="1">
              <a:spcBef>
                <a:spcPct val="0"/>
              </a:spcBef>
              <a:spcAft>
                <a:spcPct val="60000"/>
              </a:spcAft>
              <a:buFontTx/>
              <a:buChar char="•"/>
            </a:pPr>
            <a:r>
              <a:rPr lang="en-NZ" smtClean="0"/>
              <a:t>Understand final wording is response to these concerns, and also to close down the possibility that SD would enable decisions based on social and economic equity.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xfrm>
            <a:off x="709613" y="4860925"/>
            <a:ext cx="5680075" cy="4849813"/>
          </a:xfrm>
        </p:spPr>
        <p:txBody>
          <a:bodyPr/>
          <a:lstStyle/>
          <a:p>
            <a:pPr marL="180975" indent="-180975" eaLnBrk="1" hangingPunct="1">
              <a:spcBef>
                <a:spcPct val="0"/>
              </a:spcBef>
              <a:spcAft>
                <a:spcPct val="60000"/>
              </a:spcAft>
              <a:defRPr/>
            </a:pPr>
            <a:r>
              <a:rPr lang="en-NZ" smtClean="0">
                <a:effectLst>
                  <a:outerShdw blurRad="38100" dist="38100" dir="2700000" algn="tl">
                    <a:srgbClr val="C0C0C0"/>
                  </a:outerShdw>
                </a:effectLst>
              </a:rPr>
              <a:t>When EPA considers an application for consent t</a:t>
            </a:r>
            <a:r>
              <a:rPr lang="en-GB" smtClean="0"/>
              <a:t>he information principles </a:t>
            </a:r>
            <a:r>
              <a:rPr lang="en-NZ" smtClean="0">
                <a:effectLst>
                  <a:outerShdw blurRad="38100" dist="38100" dir="2700000" algn="tl">
                    <a:srgbClr val="C0C0C0"/>
                  </a:outerShdw>
                </a:effectLst>
              </a:rPr>
              <a:t>require the EPA to:</a:t>
            </a:r>
          </a:p>
          <a:p>
            <a:pPr marL="1143000" lvl="2" indent="-228600" eaLnBrk="1" hangingPunct="1">
              <a:spcBef>
                <a:spcPct val="0"/>
              </a:spcBef>
              <a:spcAft>
                <a:spcPct val="60000"/>
              </a:spcAft>
              <a:buFontTx/>
              <a:buChar char="•"/>
              <a:defRPr/>
            </a:pPr>
            <a:r>
              <a:rPr lang="en-NZ" smtClean="0">
                <a:effectLst>
                  <a:outerShdw blurRad="38100" dist="38100" dir="2700000" algn="tl">
                    <a:srgbClr val="C0C0C0"/>
                  </a:outerShdw>
                </a:effectLst>
              </a:rPr>
              <a:t>favour caution and environmental protection where information is uncertain or inadequate; and</a:t>
            </a:r>
          </a:p>
          <a:p>
            <a:pPr marL="1143000" lvl="2" indent="-228600" eaLnBrk="1" hangingPunct="1">
              <a:spcBef>
                <a:spcPct val="0"/>
              </a:spcBef>
              <a:spcAft>
                <a:spcPct val="60000"/>
              </a:spcAft>
              <a:buFontTx/>
              <a:buChar char="•"/>
              <a:defRPr/>
            </a:pPr>
            <a:r>
              <a:rPr lang="en-NZ" smtClean="0">
                <a:effectLst>
                  <a:outerShdw blurRad="38100" dist="38100" dir="2700000" algn="tl">
                    <a:srgbClr val="C0C0C0"/>
                  </a:outerShdw>
                </a:effectLst>
              </a:rPr>
              <a:t>consider whether use of adaptive management where favouring caution and environmental protection means that an activity is likely to be refused.</a:t>
            </a:r>
          </a:p>
          <a:p>
            <a:pPr marL="180975" indent="-180975" eaLnBrk="1" hangingPunct="1">
              <a:spcBef>
                <a:spcPct val="0"/>
              </a:spcBef>
              <a:spcAft>
                <a:spcPct val="60000"/>
              </a:spcAft>
              <a:buFontTx/>
              <a:buChar char="•"/>
              <a:defRPr/>
            </a:pPr>
            <a:r>
              <a:rPr lang="en-NZ" smtClean="0"/>
              <a:t>This is a reasonable reflection of precautionary principle which states that:</a:t>
            </a:r>
          </a:p>
          <a:p>
            <a:pPr marL="742950" lvl="1" indent="-285750" eaLnBrk="1" hangingPunct="1">
              <a:spcBef>
                <a:spcPct val="0"/>
              </a:spcBef>
              <a:spcAft>
                <a:spcPct val="60000"/>
              </a:spcAft>
              <a:buFontTx/>
              <a:buChar char="•"/>
              <a:defRPr/>
            </a:pPr>
            <a:r>
              <a:rPr lang="en-NZ" smtClean="0"/>
              <a:t> “</a:t>
            </a:r>
            <a:r>
              <a:rPr lang="en-GB" smtClean="0"/>
              <a:t>Where there are threats of serious or irreversible damage, lack of full scientific certainty shall not be used as a reason for postponing cost-effective measures to prevent environmental degradation”.</a:t>
            </a:r>
          </a:p>
          <a:p>
            <a:pPr marL="180975" indent="-180975" eaLnBrk="1" hangingPunct="1">
              <a:spcBef>
                <a:spcPct val="0"/>
              </a:spcBef>
              <a:spcAft>
                <a:spcPct val="60000"/>
              </a:spcAft>
              <a:buFontTx/>
              <a:buChar char="•"/>
              <a:defRPr/>
            </a:pPr>
            <a:r>
              <a:rPr lang="en-NZ" smtClean="0"/>
              <a:t>This is supported by the findings of the ITLOS where it stated that precautionary approach should be applied </a:t>
            </a:r>
            <a:endParaRPr lang="en-GB" smtClean="0"/>
          </a:p>
          <a:p>
            <a:pPr marL="742950" lvl="1" indent="-285750">
              <a:buFontTx/>
              <a:buChar char="•"/>
              <a:defRPr/>
            </a:pPr>
            <a:r>
              <a:rPr lang="en-GB" smtClean="0"/>
              <a:t>“in situations where scientific evidence concerning the scope and potential negative impact of the activity in question is insufficient but where there are plausible indications of potential risks”.</a:t>
            </a:r>
            <a:endParaRPr lang="en-NZ" smtClean="0">
              <a:effectLst>
                <a:outerShdw blurRad="38100" dist="38100" dir="2700000" algn="tl">
                  <a:srgbClr val="C0C0C0"/>
                </a:outerShdw>
              </a:effectLst>
            </a:endParaRPr>
          </a:p>
        </p:txBody>
      </p:sp>
      <p:sp>
        <p:nvSpPr>
          <p:cNvPr id="2"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990600"/>
            <a:fld id="{142D7224-DE26-46CC-96DA-0E803A6317B1}" type="slidenum">
              <a:rPr lang="en-US" sz="1300">
                <a:latin typeface="Arial" charset="0"/>
              </a:rPr>
              <a:pPr algn="r" defTabSz="990600"/>
              <a:t>10</a:t>
            </a:fld>
            <a:endParaRPr lang="en-US" sz="13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22016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22016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FAE59689-148F-4C9B-A64F-9557ADE1D0CA}"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a:lvl1pPr>
          </a:lstStyle>
          <a:p>
            <a:pPr>
              <a:defRPr/>
            </a:pPr>
            <a:fld id="{934B6561-9CC3-4B6F-9424-4C12A19BF2CC}" type="datetime1">
              <a:rPr lang="en-US"/>
              <a:pPr>
                <a:defRPr/>
              </a:pPr>
              <a:t>12/10/2012</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61C67C2-D32D-4DAB-AC3C-7FC59A186D5D}" type="datetime1">
              <a:rPr lang="en-US"/>
              <a:pPr>
                <a:defRPr/>
              </a:pPr>
              <a:t>12/10/2012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DE7472-7490-4F72-A710-788C5A77BF1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45DF588-4914-4368-B0D8-81BE04EC9AB3}" type="datetime1">
              <a:rPr lang="en-US"/>
              <a:pPr>
                <a:defRPr/>
              </a:pPr>
              <a:t>12/10/2012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9CC3135-0F65-4C64-B128-10B7C185AF4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E18259C-6A86-45FC-93C5-50D7FEA44650}" type="datetime1">
              <a:rPr lang="en-US"/>
              <a:pPr>
                <a:defRPr/>
              </a:pPr>
              <a:t>12/10/2012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B5F99E7-2437-4523-9438-EA0538BD660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C751B16-3C5E-4A85-9518-FAF7F0BB61EB}" type="datetime1">
              <a:rPr lang="en-US"/>
              <a:pPr>
                <a:defRPr/>
              </a:pPr>
              <a:t>12/10/2012</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31A0977-C1EA-44EC-A744-E6BF6B1E2BC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F85791C-BF6B-4CF6-8BA7-7114B255ECA2}" type="datetime1">
              <a:rPr lang="en-US"/>
              <a:pPr>
                <a:defRPr/>
              </a:pPr>
              <a:t>12/10/2012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DC98DCF-0D8B-44E6-B603-2B13BB3E76D7}"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FB30A53C-27CD-4646-8175-C6A6E60241C5}" type="datetime1">
              <a:rPr lang="en-US"/>
              <a:pPr>
                <a:defRPr/>
              </a:pPr>
              <a:t>12/10/2012</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5FF0909-DF81-48C2-8AEA-71B9E9B74A0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C5E7B61-CC88-4C71-BA27-782D9C1AE955}" type="datetime1">
              <a:rPr lang="en-US"/>
              <a:pPr>
                <a:defRPr/>
              </a:pPr>
              <a:t>12/10/2012</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E2003AB-6784-4002-A2EB-BE0C1625CC8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431831E-10CD-4F83-9832-5F0718EA312A}" type="datetime1">
              <a:rPr lang="en-US"/>
              <a:pPr>
                <a:defRPr/>
              </a:pPr>
              <a:t>12/10/2012</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9614C0-5B96-4F4E-A3D6-606DA517AEB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894B998-ACC5-43D0-BB36-656960AD2AB4}" type="datetime1">
              <a:rPr lang="en-US"/>
              <a:pPr>
                <a:defRPr/>
              </a:pPr>
              <a:t>12/10/2012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5B19DF8-64D9-4B5D-A02F-C920811B2C8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8BC1562-5D96-47B2-A03E-D9CD766BD745}" type="datetime1">
              <a:rPr lang="en-US"/>
              <a:pPr>
                <a:defRPr/>
              </a:pPr>
              <a:t>12/10/2012</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8B46D4A-1EFA-4122-BEAB-F9079B97C51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1913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19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fld id="{D511C53F-B443-44D3-9C28-14098B0A9A66}" type="datetime1">
              <a:rPr lang="en-US"/>
              <a:pPr>
                <a:defRPr/>
              </a:pPr>
              <a:t>12/10/2012</a:t>
            </a:fld>
            <a:endParaRPr lang="en-GB"/>
          </a:p>
        </p:txBody>
      </p:sp>
      <p:sp>
        <p:nvSpPr>
          <p:cNvPr id="219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GB"/>
          </a:p>
        </p:txBody>
      </p:sp>
      <p:sp>
        <p:nvSpPr>
          <p:cNvPr id="219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1011AD19-6855-4971-AB66-969E004DB7E1}"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3.xm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7.png"/><Relationship Id="rId10" Type="http://schemas.openxmlformats.org/officeDocument/2006/relationships/image" Target="../media/image6.jpeg"/><Relationship Id="rId4" Type="http://schemas.openxmlformats.org/officeDocument/2006/relationships/oleObject" Target="../embeddings/oleObject1.bin"/><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idx="4294967295"/>
          </p:nvPr>
        </p:nvSpPr>
        <p:spPr>
          <a:xfrm>
            <a:off x="684213" y="2781300"/>
            <a:ext cx="7772400" cy="1470025"/>
          </a:xfrm>
        </p:spPr>
        <p:txBody>
          <a:bodyPr/>
          <a:lstStyle/>
          <a:p>
            <a:pPr algn="ctr" eaLnBrk="1" hangingPunct="1"/>
            <a:r>
              <a:rPr lang="en-GB" sz="4000" smtClean="0"/>
              <a:t>New law governing the impacts of deep water petroleum and mineral extraction</a:t>
            </a:r>
            <a:r>
              <a:rPr lang="en-NZ" sz="2800" smtClean="0"/>
              <a:t/>
            </a:r>
            <a:br>
              <a:rPr lang="en-NZ" sz="2800" smtClean="0"/>
            </a:br>
            <a:endParaRPr lang="en-NZ" sz="2800" smtClean="0"/>
          </a:p>
        </p:txBody>
      </p:sp>
      <p:sp>
        <p:nvSpPr>
          <p:cNvPr id="17411" name="Subtitle 2"/>
          <p:cNvSpPr>
            <a:spLocks noGrp="1"/>
          </p:cNvSpPr>
          <p:nvPr>
            <p:ph type="subTitle" idx="4294967295"/>
          </p:nvPr>
        </p:nvSpPr>
        <p:spPr>
          <a:xfrm>
            <a:off x="2484438" y="5229225"/>
            <a:ext cx="4178300" cy="1270000"/>
          </a:xfrm>
        </p:spPr>
        <p:txBody>
          <a:bodyPr/>
          <a:lstStyle/>
          <a:p>
            <a:pPr marL="0" indent="0" algn="ctr" eaLnBrk="1" hangingPunct="1">
              <a:buFontTx/>
              <a:buNone/>
              <a:defRPr/>
            </a:pPr>
            <a:r>
              <a:rPr lang="en-US" sz="2000"/>
              <a:t>Robert Makgill</a:t>
            </a:r>
          </a:p>
          <a:p>
            <a:pPr marL="0" indent="0" algn="ctr" eaLnBrk="1" hangingPunct="1">
              <a:buFontTx/>
              <a:buNone/>
              <a:defRPr/>
            </a:pPr>
            <a:r>
              <a:rPr lang="en-US" sz="1600"/>
              <a:t>Barrister &amp; Solicitor</a:t>
            </a:r>
          </a:p>
          <a:p>
            <a:pPr marL="0" indent="0" algn="ctr" eaLnBrk="1" hangingPunct="1">
              <a:buFontTx/>
              <a:buNone/>
              <a:defRPr/>
            </a:pPr>
            <a:r>
              <a:rPr lang="en-US" sz="1600"/>
              <a:t>North South Environmental Law</a:t>
            </a:r>
            <a:endParaRPr lang="en-NZ" sz="1600"/>
          </a:p>
        </p:txBody>
      </p:sp>
      <p:grpSp>
        <p:nvGrpSpPr>
          <p:cNvPr id="14339" name="Group 28"/>
          <p:cNvGrpSpPr>
            <a:grpSpLocks noChangeAspect="1"/>
          </p:cNvGrpSpPr>
          <p:nvPr/>
        </p:nvGrpSpPr>
        <p:grpSpPr bwMode="auto">
          <a:xfrm>
            <a:off x="1116013" y="0"/>
            <a:ext cx="6913562" cy="1630363"/>
            <a:chOff x="2023" y="1303"/>
            <a:chExt cx="12498" cy="2557"/>
          </a:xfrm>
        </p:grpSpPr>
        <p:sp>
          <p:nvSpPr>
            <p:cNvPr id="14340" name="AutoShape 29"/>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14341"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14342"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14343"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14344"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14345"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Title 1"/>
          <p:cNvSpPr>
            <a:spLocks noGrp="1"/>
          </p:cNvSpPr>
          <p:nvPr>
            <p:ph type="title" idx="4294967295"/>
          </p:nvPr>
        </p:nvSpPr>
        <p:spPr>
          <a:xfrm>
            <a:off x="457200" y="292100"/>
            <a:ext cx="8229600" cy="1120775"/>
          </a:xfrm>
        </p:spPr>
        <p:txBody>
          <a:bodyPr/>
          <a:lstStyle/>
          <a:p>
            <a:pPr algn="ctr" eaLnBrk="1" hangingPunct="1">
              <a:defRPr/>
            </a:pPr>
            <a:r>
              <a:rPr lang="en-US" sz="4000" smtClean="0">
                <a:cs typeface="Arial" charset="0"/>
              </a:rPr>
              <a:t>Information Principles – s.61</a:t>
            </a:r>
          </a:p>
        </p:txBody>
      </p:sp>
      <p:sp>
        <p:nvSpPr>
          <p:cNvPr id="122888" name="Content Placeholder 2"/>
          <p:cNvSpPr>
            <a:spLocks noGrp="1"/>
          </p:cNvSpPr>
          <p:nvPr>
            <p:ph idx="4294967295"/>
          </p:nvPr>
        </p:nvSpPr>
        <p:spPr>
          <a:xfrm>
            <a:off x="468313" y="1484313"/>
            <a:ext cx="8229600" cy="3673475"/>
          </a:xfrm>
        </p:spPr>
        <p:txBody>
          <a:bodyPr/>
          <a:lstStyle/>
          <a:p>
            <a:pPr>
              <a:lnSpc>
                <a:spcPct val="90000"/>
              </a:lnSpc>
              <a:defRPr/>
            </a:pPr>
            <a:r>
              <a:rPr lang="en-NZ" sz="2800" smtClean="0"/>
              <a:t>Act to gives effect through the information principles (s.61):</a:t>
            </a:r>
          </a:p>
          <a:p>
            <a:pPr lvl="1">
              <a:lnSpc>
                <a:spcPct val="90000"/>
              </a:lnSpc>
              <a:defRPr/>
            </a:pPr>
            <a:r>
              <a:rPr lang="en-NZ" sz="2400" smtClean="0"/>
              <a:t>Favouring caution and environmental protection</a:t>
            </a:r>
          </a:p>
          <a:p>
            <a:pPr lvl="1">
              <a:lnSpc>
                <a:spcPct val="90000"/>
              </a:lnSpc>
              <a:defRPr/>
            </a:pPr>
            <a:r>
              <a:rPr lang="en-NZ" sz="2400" smtClean="0"/>
              <a:t>Enabling adaptive management if caution and protection means that an activity is likely to be refused</a:t>
            </a:r>
          </a:p>
          <a:p>
            <a:pPr>
              <a:lnSpc>
                <a:spcPct val="90000"/>
              </a:lnSpc>
              <a:defRPr/>
            </a:pPr>
            <a:r>
              <a:rPr lang="en-US" sz="2800" smtClean="0"/>
              <a:t>Reasonable reflection of precautionary principle</a:t>
            </a:r>
          </a:p>
        </p:txBody>
      </p:sp>
      <p:grpSp>
        <p:nvGrpSpPr>
          <p:cNvPr id="80899" name="Group 4"/>
          <p:cNvGrpSpPr>
            <a:grpSpLocks noChangeAspect="1"/>
          </p:cNvGrpSpPr>
          <p:nvPr/>
        </p:nvGrpSpPr>
        <p:grpSpPr bwMode="auto">
          <a:xfrm>
            <a:off x="1116013" y="5445125"/>
            <a:ext cx="6913562" cy="1630363"/>
            <a:chOff x="2023" y="1303"/>
            <a:chExt cx="12498" cy="2557"/>
          </a:xfrm>
        </p:grpSpPr>
        <p:sp>
          <p:nvSpPr>
            <p:cNvPr id="80900" name="AutoShape 5"/>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80901"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80902"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80903"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80904"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80905"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Title 1"/>
          <p:cNvSpPr>
            <a:spLocks noGrp="1"/>
          </p:cNvSpPr>
          <p:nvPr>
            <p:ph type="title" idx="4294967295"/>
          </p:nvPr>
        </p:nvSpPr>
        <p:spPr/>
        <p:txBody>
          <a:bodyPr/>
          <a:lstStyle/>
          <a:p>
            <a:pPr algn="ctr" eaLnBrk="1" hangingPunct="1">
              <a:defRPr/>
            </a:pPr>
            <a:r>
              <a:rPr lang="en-NZ" sz="4000" smtClean="0"/>
              <a:t>Adaptive Management – s.64</a:t>
            </a:r>
          </a:p>
        </p:txBody>
      </p:sp>
      <p:sp>
        <p:nvSpPr>
          <p:cNvPr id="154628" name="Content Placeholder 2"/>
          <p:cNvSpPr>
            <a:spLocks noGrp="1"/>
          </p:cNvSpPr>
          <p:nvPr>
            <p:ph idx="4294967295"/>
          </p:nvPr>
        </p:nvSpPr>
        <p:spPr>
          <a:xfrm>
            <a:off x="457200" y="1905000"/>
            <a:ext cx="8229600" cy="3221038"/>
          </a:xfrm>
        </p:spPr>
        <p:txBody>
          <a:bodyPr/>
          <a:lstStyle/>
          <a:p>
            <a:pPr marL="571500" indent="-571500" eaLnBrk="1" hangingPunct="1">
              <a:defRPr/>
            </a:pPr>
            <a:r>
              <a:rPr lang="en-GB" sz="2800" smtClean="0"/>
              <a:t>EPA may include adaptive management approaches in conditions of marine consent</a:t>
            </a:r>
          </a:p>
          <a:p>
            <a:pPr marL="571500" indent="-571500" eaLnBrk="1" hangingPunct="1">
              <a:defRPr/>
            </a:pPr>
            <a:r>
              <a:rPr lang="en-GB" sz="2800" smtClean="0"/>
              <a:t>An </a:t>
            </a:r>
            <a:r>
              <a:rPr lang="en-GB" sz="2800" i="1" smtClean="0"/>
              <a:t>adaptive management approach</a:t>
            </a:r>
            <a:r>
              <a:rPr lang="en-GB" sz="2800" smtClean="0"/>
              <a:t> includes (s.64(2)):</a:t>
            </a:r>
          </a:p>
          <a:p>
            <a:pPr lvl="1" eaLnBrk="1" hangingPunct="1">
              <a:defRPr/>
            </a:pPr>
            <a:r>
              <a:rPr lang="en-GB" sz="2000" smtClean="0"/>
              <a:t>commencing on a small scale, or for a short period so that effects can be monitored;</a:t>
            </a:r>
          </a:p>
          <a:p>
            <a:pPr lvl="1" eaLnBrk="1" hangingPunct="1">
              <a:defRPr/>
            </a:pPr>
            <a:r>
              <a:rPr lang="en-GB" sz="2000" smtClean="0"/>
              <a:t>any other approach that allows an activity to be undertaken so that its effects can be assessed and the activity discontinued, or continued with or without amendment, on the basis of those effects</a:t>
            </a:r>
            <a:endParaRPr lang="en-NZ" sz="2000" smtClean="0"/>
          </a:p>
        </p:txBody>
      </p:sp>
      <p:grpSp>
        <p:nvGrpSpPr>
          <p:cNvPr id="82947" name="Group 5"/>
          <p:cNvGrpSpPr>
            <a:grpSpLocks noChangeAspect="1"/>
          </p:cNvGrpSpPr>
          <p:nvPr/>
        </p:nvGrpSpPr>
        <p:grpSpPr bwMode="auto">
          <a:xfrm>
            <a:off x="1116013" y="5445125"/>
            <a:ext cx="6913562" cy="1630363"/>
            <a:chOff x="2023" y="1303"/>
            <a:chExt cx="12498" cy="2557"/>
          </a:xfrm>
        </p:grpSpPr>
        <p:sp>
          <p:nvSpPr>
            <p:cNvPr id="82948" name="AutoShape 6"/>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82949"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82950"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82951"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82952"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82953"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Title 1"/>
          <p:cNvSpPr>
            <a:spLocks noGrp="1"/>
          </p:cNvSpPr>
          <p:nvPr>
            <p:ph type="title" idx="4294967295"/>
          </p:nvPr>
        </p:nvSpPr>
        <p:spPr/>
        <p:txBody>
          <a:bodyPr/>
          <a:lstStyle/>
          <a:p>
            <a:pPr algn="ctr" eaLnBrk="1" hangingPunct="1">
              <a:defRPr/>
            </a:pPr>
            <a:r>
              <a:rPr lang="en-NZ" sz="4000" smtClean="0"/>
              <a:t>Summary</a:t>
            </a:r>
          </a:p>
        </p:txBody>
      </p:sp>
      <p:sp>
        <p:nvSpPr>
          <p:cNvPr id="156677" name="Content Placeholder 2"/>
          <p:cNvSpPr>
            <a:spLocks noGrp="1"/>
          </p:cNvSpPr>
          <p:nvPr>
            <p:ph idx="4294967295"/>
          </p:nvPr>
        </p:nvSpPr>
        <p:spPr>
          <a:xfrm>
            <a:off x="457200" y="1628800"/>
            <a:ext cx="8229600" cy="4391000"/>
          </a:xfrm>
        </p:spPr>
        <p:txBody>
          <a:bodyPr/>
          <a:lstStyle/>
          <a:p>
            <a:pPr marL="571500" indent="-571500" eaLnBrk="1" hangingPunct="1">
              <a:defRPr/>
            </a:pPr>
            <a:r>
              <a:rPr lang="en-NZ" sz="2400" dirty="0" smtClean="0"/>
              <a:t>Technology and commodity prices have driven demand for deep water resources</a:t>
            </a:r>
          </a:p>
          <a:p>
            <a:pPr marL="571500" indent="-571500" eaLnBrk="1" hangingPunct="1">
              <a:defRPr/>
            </a:pPr>
            <a:r>
              <a:rPr lang="en-NZ" sz="2400" dirty="0" smtClean="0"/>
              <a:t>International law concerning IA has been driven by concerns about liability outside sovereign jurisdictions</a:t>
            </a:r>
          </a:p>
          <a:p>
            <a:pPr marL="571500" indent="-571500" eaLnBrk="1" hangingPunct="1">
              <a:defRPr/>
            </a:pPr>
            <a:r>
              <a:rPr lang="en-NZ" sz="2400" dirty="0" smtClean="0"/>
              <a:t>NZ has lagged behind other jurisdictions in environmental management of our EEZ</a:t>
            </a:r>
          </a:p>
          <a:p>
            <a:pPr marL="571500" indent="-571500" eaLnBrk="1" hangingPunct="1">
              <a:defRPr/>
            </a:pPr>
            <a:r>
              <a:rPr lang="en-NZ" sz="2400" dirty="0" smtClean="0"/>
              <a:t>The EEZ Act is an effects based instrument that relies on scientific information</a:t>
            </a:r>
          </a:p>
          <a:p>
            <a:pPr marL="571500" indent="-571500" eaLnBrk="1" hangingPunct="1">
              <a:defRPr/>
            </a:pPr>
            <a:r>
              <a:rPr lang="en-NZ" sz="2400" dirty="0" smtClean="0"/>
              <a:t>Poor information about the EEZ means IA preparation will need to include precautionary approaches</a:t>
            </a:r>
          </a:p>
        </p:txBody>
      </p:sp>
      <p:grpSp>
        <p:nvGrpSpPr>
          <p:cNvPr id="84995" name="Group 4"/>
          <p:cNvGrpSpPr>
            <a:grpSpLocks noChangeAspect="1"/>
          </p:cNvGrpSpPr>
          <p:nvPr/>
        </p:nvGrpSpPr>
        <p:grpSpPr bwMode="auto">
          <a:xfrm>
            <a:off x="1116013" y="5445125"/>
            <a:ext cx="6913562" cy="1630363"/>
            <a:chOff x="2023" y="1303"/>
            <a:chExt cx="12498" cy="2557"/>
          </a:xfrm>
        </p:grpSpPr>
        <p:sp>
          <p:nvSpPr>
            <p:cNvPr id="84996" name="AutoShape 5"/>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84997"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84998"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84999"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85000"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85001"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Title 1"/>
          <p:cNvSpPr>
            <a:spLocks noGrp="1"/>
          </p:cNvSpPr>
          <p:nvPr>
            <p:ph type="title" idx="4294967295"/>
          </p:nvPr>
        </p:nvSpPr>
        <p:spPr>
          <a:xfrm>
            <a:off x="468313" y="260350"/>
            <a:ext cx="8229600" cy="1384300"/>
          </a:xfrm>
        </p:spPr>
        <p:txBody>
          <a:bodyPr/>
          <a:lstStyle/>
          <a:p>
            <a:pPr eaLnBrk="1" hangingPunct="1">
              <a:defRPr/>
            </a:pPr>
            <a:r>
              <a:rPr lang="en-US" sz="4000"/>
              <a:t>For more information</a:t>
            </a:r>
          </a:p>
        </p:txBody>
      </p:sp>
      <p:sp>
        <p:nvSpPr>
          <p:cNvPr id="117767" name="Content Placeholder 2"/>
          <p:cNvSpPr>
            <a:spLocks noGrp="1"/>
          </p:cNvSpPr>
          <p:nvPr>
            <p:ph idx="4294967295"/>
          </p:nvPr>
        </p:nvSpPr>
        <p:spPr>
          <a:xfrm>
            <a:off x="468313" y="1700213"/>
            <a:ext cx="8229600" cy="1873250"/>
          </a:xfrm>
        </p:spPr>
        <p:txBody>
          <a:bodyPr/>
          <a:lstStyle/>
          <a:p>
            <a:pPr marL="0" indent="0" eaLnBrk="1" hangingPunct="1">
              <a:buFontTx/>
              <a:buNone/>
              <a:defRPr/>
            </a:pPr>
            <a:r>
              <a:rPr lang="en-US" sz="2800" smtClean="0"/>
              <a:t>See forthcoming article</a:t>
            </a:r>
            <a:r>
              <a:rPr lang="en-US" sz="2400" smtClean="0"/>
              <a:t>:</a:t>
            </a:r>
          </a:p>
          <a:p>
            <a:pPr marL="0" indent="0" eaLnBrk="1" hangingPunct="1">
              <a:buFontTx/>
              <a:buNone/>
              <a:defRPr/>
            </a:pPr>
            <a:endParaRPr lang="en-US" sz="2400" smtClean="0"/>
          </a:p>
          <a:p>
            <a:pPr marL="0" indent="0" eaLnBrk="1" hangingPunct="1">
              <a:buFontTx/>
              <a:buNone/>
              <a:defRPr/>
            </a:pPr>
            <a:r>
              <a:rPr lang="en-NZ" sz="2400" i="1" smtClean="0"/>
              <a:t>Ocean Governance in the Pacific since the ITLOS Advisory Opinion on Deep Seabed Mining</a:t>
            </a:r>
            <a:endParaRPr lang="en-GB" i="1" smtClean="0">
              <a:effectLst/>
            </a:endParaRPr>
          </a:p>
        </p:txBody>
      </p:sp>
      <p:sp>
        <p:nvSpPr>
          <p:cNvPr id="87043" name="Rectangle 8"/>
          <p:cNvSpPr>
            <a:spLocks noChangeArrowheads="1"/>
          </p:cNvSpPr>
          <p:nvPr/>
        </p:nvSpPr>
        <p:spPr bwMode="auto">
          <a:xfrm>
            <a:off x="611188" y="3789363"/>
            <a:ext cx="7777162" cy="1552575"/>
          </a:xfrm>
          <a:prstGeom prst="rect">
            <a:avLst/>
          </a:prstGeom>
          <a:noFill/>
          <a:ln w="9525">
            <a:noFill/>
            <a:miter lim="800000"/>
            <a:headEnd/>
            <a:tailEnd/>
          </a:ln>
        </p:spPr>
        <p:txBody>
          <a:bodyPr>
            <a:spAutoFit/>
          </a:bodyPr>
          <a:lstStyle/>
          <a:p>
            <a:pPr marL="533400" indent="-533400">
              <a:lnSpc>
                <a:spcPct val="90000"/>
              </a:lnSpc>
              <a:spcBef>
                <a:spcPct val="20000"/>
              </a:spcBef>
              <a:buClr>
                <a:schemeClr val="hlink"/>
              </a:buClr>
              <a:buSzPct val="120000"/>
              <a:buFontTx/>
              <a:buChar char="•"/>
            </a:pPr>
            <a:r>
              <a:rPr lang="en-NZ" sz="2400"/>
              <a:t>R Makgill and K Dawson</a:t>
            </a:r>
          </a:p>
          <a:p>
            <a:pPr marL="533400" indent="-533400">
              <a:lnSpc>
                <a:spcPct val="90000"/>
              </a:lnSpc>
              <a:spcBef>
                <a:spcPct val="20000"/>
              </a:spcBef>
              <a:buClr>
                <a:schemeClr val="hlink"/>
              </a:buClr>
              <a:buSzPct val="120000"/>
              <a:buFontTx/>
              <a:buChar char="•"/>
            </a:pPr>
            <a:r>
              <a:rPr lang="en-NZ" sz="2400"/>
              <a:t>The McGill International Journal of Sustainable Development Law and Policy</a:t>
            </a:r>
          </a:p>
          <a:p>
            <a:pPr marL="533400" indent="-533400">
              <a:lnSpc>
                <a:spcPct val="90000"/>
              </a:lnSpc>
              <a:spcBef>
                <a:spcPct val="20000"/>
              </a:spcBef>
              <a:buClr>
                <a:schemeClr val="hlink"/>
              </a:buClr>
              <a:buSzPct val="120000"/>
              <a:buFontTx/>
              <a:buChar char="•"/>
            </a:pPr>
            <a:r>
              <a:rPr lang="en-GB" sz="2400"/>
              <a:t>Spring 9:1 issue. (Feb 2013)</a:t>
            </a:r>
          </a:p>
        </p:txBody>
      </p:sp>
      <p:grpSp>
        <p:nvGrpSpPr>
          <p:cNvPr id="87044" name="Group 9"/>
          <p:cNvGrpSpPr>
            <a:grpSpLocks noChangeAspect="1"/>
          </p:cNvGrpSpPr>
          <p:nvPr/>
        </p:nvGrpSpPr>
        <p:grpSpPr bwMode="auto">
          <a:xfrm>
            <a:off x="1116013" y="5445125"/>
            <a:ext cx="6913562" cy="1630363"/>
            <a:chOff x="2023" y="1303"/>
            <a:chExt cx="12498" cy="2557"/>
          </a:xfrm>
        </p:grpSpPr>
        <p:sp>
          <p:nvSpPr>
            <p:cNvPr id="87045" name="AutoShape 10"/>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87046"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87047"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87048"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87049"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87050"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itle 1"/>
          <p:cNvSpPr>
            <a:spLocks noGrp="1"/>
          </p:cNvSpPr>
          <p:nvPr>
            <p:ph type="title" idx="4294967295"/>
          </p:nvPr>
        </p:nvSpPr>
        <p:spPr/>
        <p:txBody>
          <a:bodyPr/>
          <a:lstStyle/>
          <a:p>
            <a:pPr algn="ctr" eaLnBrk="1" hangingPunct="1">
              <a:defRPr/>
            </a:pPr>
            <a:r>
              <a:rPr lang="en-NZ" sz="4000" smtClean="0"/>
              <a:t>Introduction</a:t>
            </a:r>
          </a:p>
        </p:txBody>
      </p:sp>
      <p:sp>
        <p:nvSpPr>
          <p:cNvPr id="15367" name="Content Placeholder 2"/>
          <p:cNvSpPr>
            <a:spLocks noGrp="1"/>
          </p:cNvSpPr>
          <p:nvPr>
            <p:ph idx="4294967295"/>
          </p:nvPr>
        </p:nvSpPr>
        <p:spPr>
          <a:xfrm>
            <a:off x="468313" y="1268413"/>
            <a:ext cx="8207375" cy="4321175"/>
          </a:xfrm>
        </p:spPr>
        <p:txBody>
          <a:bodyPr/>
          <a:lstStyle/>
          <a:p>
            <a:pPr eaLnBrk="1" hangingPunct="1">
              <a:defRPr/>
            </a:pPr>
            <a:r>
              <a:rPr lang="en-NZ" sz="2800" smtClean="0"/>
              <a:t>Increasing raw commodity prices = deep water</a:t>
            </a:r>
          </a:p>
          <a:p>
            <a:pPr eaLnBrk="1" hangingPunct="1">
              <a:defRPr/>
            </a:pPr>
            <a:r>
              <a:rPr lang="en-NZ" sz="2800" smtClean="0"/>
              <a:t>International law &amp; Impact Assessment</a:t>
            </a:r>
          </a:p>
          <a:p>
            <a:pPr lvl="1" eaLnBrk="1" hangingPunct="1">
              <a:defRPr/>
            </a:pPr>
            <a:r>
              <a:rPr lang="en-NZ" sz="2400" smtClean="0"/>
              <a:t>Law of the Sea Convention 1982</a:t>
            </a:r>
          </a:p>
          <a:p>
            <a:pPr lvl="1" eaLnBrk="1" hangingPunct="1">
              <a:defRPr/>
            </a:pPr>
            <a:r>
              <a:rPr lang="en-NZ" sz="2400" smtClean="0"/>
              <a:t>ITLOS deep sea mining opinion</a:t>
            </a:r>
          </a:p>
          <a:p>
            <a:pPr eaLnBrk="1" hangingPunct="1">
              <a:defRPr/>
            </a:pPr>
            <a:r>
              <a:rPr lang="en-NZ" sz="2800" smtClean="0"/>
              <a:t>EEZ (Environmental Effects) Act 2012</a:t>
            </a:r>
          </a:p>
          <a:p>
            <a:pPr lvl="1" eaLnBrk="1" hangingPunct="1">
              <a:defRPr/>
            </a:pPr>
            <a:r>
              <a:rPr lang="en-NZ" sz="2400" smtClean="0"/>
              <a:t>Precautionary approach</a:t>
            </a:r>
          </a:p>
          <a:p>
            <a:pPr lvl="1" eaLnBrk="1" hangingPunct="1">
              <a:defRPr/>
            </a:pPr>
            <a:r>
              <a:rPr lang="en-NZ" sz="2400" smtClean="0"/>
              <a:t>Adaptive management</a:t>
            </a:r>
          </a:p>
        </p:txBody>
      </p:sp>
      <p:grpSp>
        <p:nvGrpSpPr>
          <p:cNvPr id="16387" name="Group 4"/>
          <p:cNvGrpSpPr>
            <a:grpSpLocks noChangeAspect="1"/>
          </p:cNvGrpSpPr>
          <p:nvPr/>
        </p:nvGrpSpPr>
        <p:grpSpPr bwMode="auto">
          <a:xfrm>
            <a:off x="1116013" y="5445125"/>
            <a:ext cx="6913562" cy="1630363"/>
            <a:chOff x="2023" y="1303"/>
            <a:chExt cx="12498" cy="2557"/>
          </a:xfrm>
        </p:grpSpPr>
        <p:sp>
          <p:nvSpPr>
            <p:cNvPr id="16388" name="AutoShape 5"/>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16389"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16390"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16391"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16392"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16393"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noGrp="1" noChangeAspect="1"/>
          </p:cNvGraphicFramePr>
          <p:nvPr>
            <p:ph idx="4294967295"/>
          </p:nvPr>
        </p:nvGraphicFramePr>
        <p:xfrm>
          <a:off x="2771775" y="1125538"/>
          <a:ext cx="3605213" cy="4232275"/>
        </p:xfrm>
        <a:graphic>
          <a:graphicData uri="http://schemas.openxmlformats.org/presentationml/2006/ole">
            <mc:AlternateContent xmlns:mc="http://schemas.openxmlformats.org/markup-compatibility/2006">
              <mc:Choice xmlns:v="urn:schemas-microsoft-com:vml" Requires="v">
                <p:oleObj spid="_x0000_s67588" name="Photo Editor Photo" r:id="rId4" imgW="4676190" imgH="5485714" progId="MSPhotoEd.3">
                  <p:embed/>
                </p:oleObj>
              </mc:Choice>
              <mc:Fallback>
                <p:oleObj name="Photo Editor Photo" r:id="rId4" imgW="4676190" imgH="5485714" progId="MSPhotoEd.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1125538"/>
                        <a:ext cx="3605213" cy="423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587" name="Text Box 6"/>
          <p:cNvSpPr txBox="1">
            <a:spLocks noChangeArrowheads="1"/>
          </p:cNvSpPr>
          <p:nvPr/>
        </p:nvSpPr>
        <p:spPr bwMode="auto">
          <a:xfrm>
            <a:off x="539750" y="333375"/>
            <a:ext cx="8135938" cy="701675"/>
          </a:xfrm>
          <a:prstGeom prst="rect">
            <a:avLst/>
          </a:prstGeom>
          <a:noFill/>
          <a:ln w="9525">
            <a:noFill/>
            <a:miter lim="800000"/>
            <a:headEnd/>
            <a:tailEnd/>
          </a:ln>
        </p:spPr>
        <p:txBody>
          <a:bodyPr>
            <a:spAutoFit/>
          </a:bodyPr>
          <a:lstStyle/>
          <a:p>
            <a:pPr algn="ctr">
              <a:spcBef>
                <a:spcPct val="50000"/>
              </a:spcBef>
              <a:defRPr/>
            </a:pPr>
            <a:r>
              <a:rPr lang="en-NZ" sz="4000">
                <a:effectLst>
                  <a:outerShdw blurRad="38100" dist="38100" dir="2700000" algn="tl">
                    <a:srgbClr val="000000"/>
                  </a:outerShdw>
                </a:effectLst>
                <a:latin typeface="Arial" charset="0"/>
              </a:rPr>
              <a:t>New Zealand’s EEZ &amp; CS</a:t>
            </a:r>
            <a:endParaRPr lang="en-GB" sz="4000">
              <a:effectLst>
                <a:outerShdw blurRad="38100" dist="38100" dir="2700000" algn="tl">
                  <a:srgbClr val="000000"/>
                </a:outerShdw>
              </a:effectLst>
              <a:latin typeface="Arial" charset="0"/>
            </a:endParaRPr>
          </a:p>
        </p:txBody>
      </p:sp>
      <p:sp>
        <p:nvSpPr>
          <p:cNvPr id="67588" name="Text Box 8"/>
          <p:cNvSpPr txBox="1">
            <a:spLocks noChangeArrowheads="1"/>
          </p:cNvSpPr>
          <p:nvPr/>
        </p:nvSpPr>
        <p:spPr bwMode="auto">
          <a:xfrm>
            <a:off x="3132138" y="5373688"/>
            <a:ext cx="3384550" cy="274637"/>
          </a:xfrm>
          <a:prstGeom prst="rect">
            <a:avLst/>
          </a:prstGeom>
          <a:noFill/>
          <a:ln w="9525">
            <a:noFill/>
            <a:miter lim="800000"/>
            <a:headEnd/>
            <a:tailEnd/>
          </a:ln>
        </p:spPr>
        <p:txBody>
          <a:bodyPr>
            <a:spAutoFit/>
          </a:bodyPr>
          <a:lstStyle/>
          <a:p>
            <a:pPr>
              <a:spcBef>
                <a:spcPct val="50000"/>
              </a:spcBef>
            </a:pPr>
            <a:r>
              <a:rPr lang="en-NZ" sz="1200">
                <a:latin typeface="Arial" charset="0"/>
              </a:rPr>
              <a:t>Source: Ministry for the Environment</a:t>
            </a:r>
            <a:endParaRPr lang="en-GB" sz="1200">
              <a:latin typeface="Arial" charset="0"/>
            </a:endParaRPr>
          </a:p>
        </p:txBody>
      </p:sp>
      <p:grpSp>
        <p:nvGrpSpPr>
          <p:cNvPr id="67589" name="Group 13"/>
          <p:cNvGrpSpPr>
            <a:grpSpLocks noChangeAspect="1"/>
          </p:cNvGrpSpPr>
          <p:nvPr/>
        </p:nvGrpSpPr>
        <p:grpSpPr bwMode="auto">
          <a:xfrm>
            <a:off x="1116013" y="5445125"/>
            <a:ext cx="6913562" cy="1630363"/>
            <a:chOff x="2023" y="1303"/>
            <a:chExt cx="12498" cy="2557"/>
          </a:xfrm>
        </p:grpSpPr>
        <p:sp>
          <p:nvSpPr>
            <p:cNvPr id="67590" name="AutoShape 14"/>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67591" name="Picture 4" descr="SKM_logo_rgb_Positive_MedRes.jpg"/>
            <p:cNvPicPr>
              <a:picLocks noChangeAspect="1" noChangeArrowheads="1"/>
            </p:cNvPicPr>
            <p:nvPr/>
          </p:nvPicPr>
          <p:blipFill>
            <a:blip r:embed="rId6"/>
            <a:srcRect/>
            <a:stretch>
              <a:fillRect/>
            </a:stretch>
          </p:blipFill>
          <p:spPr bwMode="auto">
            <a:xfrm>
              <a:off x="2357" y="1815"/>
              <a:ext cx="2136" cy="1533"/>
            </a:xfrm>
            <a:prstGeom prst="rect">
              <a:avLst/>
            </a:prstGeom>
            <a:noFill/>
            <a:ln w="9525">
              <a:noFill/>
              <a:miter lim="800000"/>
              <a:headEnd/>
              <a:tailEnd/>
            </a:ln>
          </p:spPr>
        </p:pic>
        <p:pic>
          <p:nvPicPr>
            <p:cNvPr id="67592" name="Picture 3" descr="Sediment Sampling.jpg"/>
            <p:cNvPicPr>
              <a:picLocks noChangeAspect="1" noChangeArrowheads="1"/>
            </p:cNvPicPr>
            <p:nvPr/>
          </p:nvPicPr>
          <p:blipFill>
            <a:blip r:embed="rId7"/>
            <a:srcRect/>
            <a:stretch>
              <a:fillRect/>
            </a:stretch>
          </p:blipFill>
          <p:spPr bwMode="auto">
            <a:xfrm>
              <a:off x="7274" y="1815"/>
              <a:ext cx="1914" cy="1533"/>
            </a:xfrm>
            <a:prstGeom prst="rect">
              <a:avLst/>
            </a:prstGeom>
            <a:noFill/>
            <a:ln w="9525">
              <a:noFill/>
              <a:miter lim="800000"/>
              <a:headEnd/>
              <a:tailEnd/>
            </a:ln>
          </p:spPr>
        </p:pic>
        <p:pic>
          <p:nvPicPr>
            <p:cNvPr id="67593" name="Picture 0" descr="Fish Circle.jpg"/>
            <p:cNvPicPr>
              <a:picLocks noChangeAspect="1" noChangeArrowheads="1"/>
            </p:cNvPicPr>
            <p:nvPr/>
          </p:nvPicPr>
          <p:blipFill>
            <a:blip r:embed="rId8"/>
            <a:srcRect/>
            <a:stretch>
              <a:fillRect/>
            </a:stretch>
          </p:blipFill>
          <p:spPr bwMode="auto">
            <a:xfrm>
              <a:off x="6323" y="1815"/>
              <a:ext cx="960" cy="1533"/>
            </a:xfrm>
            <a:prstGeom prst="rect">
              <a:avLst/>
            </a:prstGeom>
            <a:noFill/>
            <a:ln w="9525">
              <a:noFill/>
              <a:miter lim="800000"/>
              <a:headEnd/>
              <a:tailEnd/>
            </a:ln>
          </p:spPr>
        </p:pic>
        <p:pic>
          <p:nvPicPr>
            <p:cNvPr id="67594" name="Picture 1" descr="Seaplant coral.jpg"/>
            <p:cNvPicPr>
              <a:picLocks noChangeAspect="1" noChangeArrowheads="1"/>
            </p:cNvPicPr>
            <p:nvPr/>
          </p:nvPicPr>
          <p:blipFill>
            <a:blip r:embed="rId9"/>
            <a:srcRect/>
            <a:stretch>
              <a:fillRect/>
            </a:stretch>
          </p:blipFill>
          <p:spPr bwMode="auto">
            <a:xfrm>
              <a:off x="4481" y="1815"/>
              <a:ext cx="1850" cy="1533"/>
            </a:xfrm>
            <a:prstGeom prst="rect">
              <a:avLst/>
            </a:prstGeom>
            <a:noFill/>
            <a:ln w="9525">
              <a:noFill/>
              <a:miter lim="800000"/>
              <a:headEnd/>
              <a:tailEnd/>
            </a:ln>
          </p:spPr>
        </p:pic>
        <p:pic>
          <p:nvPicPr>
            <p:cNvPr id="67595" name="Picture 4"/>
            <p:cNvPicPr>
              <a:picLocks noChangeAspect="1" noChangeArrowheads="1"/>
            </p:cNvPicPr>
            <p:nvPr/>
          </p:nvPicPr>
          <p:blipFill>
            <a:blip r:embed="rId10"/>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8313" y="1628775"/>
            <a:ext cx="8229600" cy="3600450"/>
          </a:xfrm>
        </p:spPr>
        <p:txBody>
          <a:bodyPr>
            <a:normAutofit/>
          </a:bodyPr>
          <a:lstStyle/>
          <a:p>
            <a:pPr marL="273050" indent="-273050" eaLnBrk="1" hangingPunct="1">
              <a:lnSpc>
                <a:spcPct val="90000"/>
              </a:lnSpc>
              <a:defRPr/>
            </a:pPr>
            <a:r>
              <a:rPr lang="en-NZ" sz="2800" smtClean="0"/>
              <a:t>Territorial Sea </a:t>
            </a:r>
          </a:p>
          <a:p>
            <a:pPr lvl="1" eaLnBrk="1" hangingPunct="1">
              <a:lnSpc>
                <a:spcPct val="90000"/>
              </a:lnSpc>
              <a:defRPr/>
            </a:pPr>
            <a:r>
              <a:rPr lang="en-NZ" sz="2400" smtClean="0"/>
              <a:t>12 nautical miles</a:t>
            </a:r>
          </a:p>
          <a:p>
            <a:pPr lvl="1" eaLnBrk="1" hangingPunct="1">
              <a:lnSpc>
                <a:spcPct val="90000"/>
              </a:lnSpc>
              <a:defRPr/>
            </a:pPr>
            <a:r>
              <a:rPr lang="en-NZ" sz="2400" smtClean="0"/>
              <a:t>Full sovereignty</a:t>
            </a:r>
          </a:p>
          <a:p>
            <a:pPr lvl="1" eaLnBrk="1" hangingPunct="1">
              <a:lnSpc>
                <a:spcPct val="90000"/>
              </a:lnSpc>
              <a:defRPr/>
            </a:pPr>
            <a:endParaRPr lang="en-NZ" sz="2400" smtClean="0"/>
          </a:p>
          <a:p>
            <a:pPr marL="273050" indent="-273050" eaLnBrk="1" hangingPunct="1">
              <a:lnSpc>
                <a:spcPct val="90000"/>
              </a:lnSpc>
              <a:defRPr/>
            </a:pPr>
            <a:r>
              <a:rPr lang="en-NZ" sz="2800" smtClean="0"/>
              <a:t>Continental Shelf &amp; EEZ</a:t>
            </a:r>
          </a:p>
          <a:p>
            <a:pPr lvl="1" eaLnBrk="1" hangingPunct="1">
              <a:lnSpc>
                <a:spcPct val="90000"/>
              </a:lnSpc>
              <a:defRPr/>
            </a:pPr>
            <a:r>
              <a:rPr lang="en-NZ" sz="2400" smtClean="0"/>
              <a:t>200 nautical miles </a:t>
            </a:r>
          </a:p>
          <a:p>
            <a:pPr lvl="1" eaLnBrk="1" hangingPunct="1">
              <a:lnSpc>
                <a:spcPct val="90000"/>
              </a:lnSpc>
              <a:defRPr/>
            </a:pPr>
            <a:r>
              <a:rPr lang="en-NZ" sz="2400" smtClean="0"/>
              <a:t>Rights to develop resources</a:t>
            </a:r>
          </a:p>
          <a:p>
            <a:pPr lvl="1" eaLnBrk="1" hangingPunct="1">
              <a:lnSpc>
                <a:spcPct val="90000"/>
              </a:lnSpc>
              <a:defRPr/>
            </a:pPr>
            <a:r>
              <a:rPr lang="en-NZ" sz="2400" smtClean="0"/>
              <a:t>Obligation to protect</a:t>
            </a:r>
            <a:endParaRPr lang="en-NZ" sz="2000" smtClean="0"/>
          </a:p>
        </p:txBody>
      </p:sp>
      <p:grpSp>
        <p:nvGrpSpPr>
          <p:cNvPr id="69634" name="Group 5"/>
          <p:cNvGrpSpPr>
            <a:grpSpLocks noChangeAspect="1"/>
          </p:cNvGrpSpPr>
          <p:nvPr/>
        </p:nvGrpSpPr>
        <p:grpSpPr bwMode="auto">
          <a:xfrm>
            <a:off x="1116013" y="5445125"/>
            <a:ext cx="6913562" cy="1630363"/>
            <a:chOff x="2023" y="1303"/>
            <a:chExt cx="12498" cy="2557"/>
          </a:xfrm>
        </p:grpSpPr>
        <p:sp>
          <p:nvSpPr>
            <p:cNvPr id="69636" name="AutoShape 6"/>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69637"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69638"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69639"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69640"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69641"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
        <p:nvSpPr>
          <p:cNvPr id="182282" name="Title 1"/>
          <p:cNvSpPr>
            <a:spLocks/>
          </p:cNvSpPr>
          <p:nvPr/>
        </p:nvSpPr>
        <p:spPr bwMode="auto">
          <a:xfrm>
            <a:off x="611188" y="260350"/>
            <a:ext cx="8229600" cy="1152525"/>
          </a:xfrm>
          <a:prstGeom prst="rect">
            <a:avLst/>
          </a:prstGeom>
          <a:noFill/>
          <a:ln w="9525">
            <a:noFill/>
            <a:miter lim="800000"/>
            <a:headEnd/>
            <a:tailEnd/>
          </a:ln>
        </p:spPr>
        <p:txBody>
          <a:bodyPr anchor="ctr"/>
          <a:lstStyle/>
          <a:p>
            <a:pPr algn="ctr">
              <a:defRPr/>
            </a:pPr>
            <a:r>
              <a:rPr lang="en-NZ" sz="4400">
                <a:solidFill>
                  <a:schemeClr val="tx2"/>
                </a:solidFill>
                <a:effectLst>
                  <a:outerShdw blurRad="38100" dist="38100" dir="2700000" algn="tl">
                    <a:srgbClr val="000000"/>
                  </a:outerShdw>
                </a:effectLst>
              </a:rPr>
              <a:t>Law of the Sea Convention 1982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defRPr/>
            </a:pPr>
            <a:r>
              <a:rPr lang="en-GB" sz="4000" smtClean="0"/>
              <a:t>ITLOS deep sea mining opinion</a:t>
            </a:r>
          </a:p>
        </p:txBody>
      </p:sp>
      <p:sp>
        <p:nvSpPr>
          <p:cNvPr id="57347" name="Rectangle 3"/>
          <p:cNvSpPr>
            <a:spLocks noGrp="1" noChangeArrowheads="1"/>
          </p:cNvSpPr>
          <p:nvPr>
            <p:ph type="body" idx="1"/>
          </p:nvPr>
        </p:nvSpPr>
        <p:spPr>
          <a:xfrm>
            <a:off x="468313" y="1557338"/>
            <a:ext cx="8229600" cy="4114800"/>
          </a:xfrm>
        </p:spPr>
        <p:txBody>
          <a:bodyPr/>
          <a:lstStyle/>
          <a:p>
            <a:pPr>
              <a:defRPr/>
            </a:pPr>
            <a:r>
              <a:rPr lang="en-NZ" sz="2800" smtClean="0"/>
              <a:t>Concerns about liability in non-jurisdictional waters</a:t>
            </a:r>
          </a:p>
          <a:p>
            <a:pPr>
              <a:defRPr/>
            </a:pPr>
            <a:r>
              <a:rPr lang="en-NZ" sz="2800" smtClean="0"/>
              <a:t>Duty of due diligence</a:t>
            </a:r>
          </a:p>
          <a:p>
            <a:pPr>
              <a:defRPr/>
            </a:pPr>
            <a:r>
              <a:rPr lang="en-NZ" sz="2800" smtClean="0"/>
              <a:t>Adopt laws and regulations:</a:t>
            </a:r>
          </a:p>
          <a:p>
            <a:pPr lvl="1">
              <a:defRPr/>
            </a:pPr>
            <a:r>
              <a:rPr lang="en-NZ" sz="2400" smtClean="0"/>
              <a:t>The Precautionary Approach</a:t>
            </a:r>
          </a:p>
          <a:p>
            <a:pPr lvl="1">
              <a:defRPr/>
            </a:pPr>
            <a:r>
              <a:rPr lang="en-NZ" sz="2400" smtClean="0"/>
              <a:t>Best Environmental Practice – not best available technology</a:t>
            </a:r>
          </a:p>
          <a:p>
            <a:pPr lvl="1">
              <a:defRPr/>
            </a:pPr>
            <a:r>
              <a:rPr lang="en-NZ" sz="2400" smtClean="0"/>
              <a:t>Environmental Impact Assessment</a:t>
            </a:r>
          </a:p>
          <a:p>
            <a:pPr>
              <a:defRPr/>
            </a:pPr>
            <a:endParaRPr lang="en-GB" sz="2400" smtClean="0"/>
          </a:p>
        </p:txBody>
      </p:sp>
      <p:grpSp>
        <p:nvGrpSpPr>
          <p:cNvPr id="71683" name="Group 4"/>
          <p:cNvGrpSpPr>
            <a:grpSpLocks noChangeAspect="1"/>
          </p:cNvGrpSpPr>
          <p:nvPr/>
        </p:nvGrpSpPr>
        <p:grpSpPr bwMode="auto">
          <a:xfrm>
            <a:off x="1116013" y="5445125"/>
            <a:ext cx="6913562" cy="1630363"/>
            <a:chOff x="2023" y="1303"/>
            <a:chExt cx="12498" cy="2557"/>
          </a:xfrm>
        </p:grpSpPr>
        <p:sp>
          <p:nvSpPr>
            <p:cNvPr id="71684" name="AutoShape 5"/>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71685"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71686"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71687"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71688"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71689"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idx="4294967295"/>
          </p:nvPr>
        </p:nvSpPr>
        <p:spPr/>
        <p:txBody>
          <a:bodyPr/>
          <a:lstStyle/>
          <a:p>
            <a:pPr algn="ctr" eaLnBrk="1" hangingPunct="1">
              <a:defRPr/>
            </a:pPr>
            <a:r>
              <a:rPr lang="en-NZ" sz="4000" smtClean="0"/>
              <a:t>New Zealand - Prior to EEZ Act</a:t>
            </a:r>
            <a:endParaRPr lang="en-GB" sz="4000" smtClean="0"/>
          </a:p>
        </p:txBody>
      </p:sp>
      <p:sp>
        <p:nvSpPr>
          <p:cNvPr id="222211" name="Rectangle 3"/>
          <p:cNvSpPr>
            <a:spLocks noGrp="1" noChangeArrowheads="1"/>
          </p:cNvSpPr>
          <p:nvPr>
            <p:ph type="body" idx="4294967295"/>
          </p:nvPr>
        </p:nvSpPr>
        <p:spPr>
          <a:xfrm>
            <a:off x="457200" y="1628775"/>
            <a:ext cx="8229600" cy="3529013"/>
          </a:xfrm>
        </p:spPr>
        <p:txBody>
          <a:bodyPr/>
          <a:lstStyle/>
          <a:p>
            <a:pPr eaLnBrk="1" hangingPunct="1">
              <a:defRPr/>
            </a:pPr>
            <a:r>
              <a:rPr lang="en-NZ" sz="2800" smtClean="0"/>
              <a:t>Petrobras decision clear statement of statutory lacuna prior to EEZ Act</a:t>
            </a:r>
          </a:p>
          <a:p>
            <a:pPr eaLnBrk="1" hangingPunct="1">
              <a:defRPr/>
            </a:pPr>
            <a:r>
              <a:rPr lang="en-NZ" sz="2800" smtClean="0"/>
              <a:t>CMA requires allocation not environment management</a:t>
            </a:r>
          </a:p>
          <a:p>
            <a:pPr eaLnBrk="1" hangingPunct="1">
              <a:defRPr/>
            </a:pPr>
            <a:r>
              <a:rPr lang="en-NZ" sz="2800" smtClean="0"/>
              <a:t>No Ministerial power or responsibility for EIA</a:t>
            </a:r>
          </a:p>
          <a:p>
            <a:pPr eaLnBrk="1" hangingPunct="1">
              <a:buFontTx/>
              <a:buNone/>
              <a:defRPr/>
            </a:pPr>
            <a:endParaRPr lang="en-NZ" sz="2800" smtClean="0"/>
          </a:p>
        </p:txBody>
      </p:sp>
      <p:grpSp>
        <p:nvGrpSpPr>
          <p:cNvPr id="73731" name="Group 4"/>
          <p:cNvGrpSpPr>
            <a:grpSpLocks noChangeAspect="1"/>
          </p:cNvGrpSpPr>
          <p:nvPr/>
        </p:nvGrpSpPr>
        <p:grpSpPr bwMode="auto">
          <a:xfrm>
            <a:off x="1116013" y="5445125"/>
            <a:ext cx="6913562" cy="1630363"/>
            <a:chOff x="2023" y="1303"/>
            <a:chExt cx="12498" cy="2557"/>
          </a:xfrm>
        </p:grpSpPr>
        <p:sp>
          <p:nvSpPr>
            <p:cNvPr id="73732" name="AutoShape 5"/>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73733"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73734"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73735"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73736"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73737"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algn="ctr" eaLnBrk="1" hangingPunct="1">
              <a:defRPr/>
            </a:pPr>
            <a:r>
              <a:rPr lang="en-NZ" sz="4000" smtClean="0"/>
              <a:t>Exclusive Economic Zone and Continental Shelf (Environmental Effects) Act 2012</a:t>
            </a:r>
            <a:endParaRPr lang="en-GB" sz="4000" smtClean="0"/>
          </a:p>
        </p:txBody>
      </p:sp>
      <p:sp>
        <p:nvSpPr>
          <p:cNvPr id="222211" name="Rectangle 3"/>
          <p:cNvSpPr>
            <a:spLocks noGrp="1" noChangeArrowheads="1"/>
          </p:cNvSpPr>
          <p:nvPr>
            <p:ph type="body" idx="1"/>
          </p:nvPr>
        </p:nvSpPr>
        <p:spPr>
          <a:xfrm>
            <a:off x="457200" y="2349500"/>
            <a:ext cx="8229600" cy="2879725"/>
          </a:xfrm>
        </p:spPr>
        <p:txBody>
          <a:bodyPr/>
          <a:lstStyle/>
          <a:p>
            <a:pPr eaLnBrk="1" hangingPunct="1">
              <a:defRPr/>
            </a:pPr>
            <a:r>
              <a:rPr lang="en-NZ" sz="2800" smtClean="0"/>
              <a:t>Introduced to plug statutory-gap in environmental management of EEZ</a:t>
            </a:r>
          </a:p>
          <a:p>
            <a:pPr eaLnBrk="1" hangingPunct="1">
              <a:defRPr/>
            </a:pPr>
            <a:r>
              <a:rPr lang="en-NZ" sz="2800" smtClean="0"/>
              <a:t>Effects based legislation where decision-making is designed to be driven by scientific information</a:t>
            </a:r>
          </a:p>
        </p:txBody>
      </p:sp>
      <p:grpSp>
        <p:nvGrpSpPr>
          <p:cNvPr id="75779" name="Group 5"/>
          <p:cNvGrpSpPr>
            <a:grpSpLocks noChangeAspect="1"/>
          </p:cNvGrpSpPr>
          <p:nvPr/>
        </p:nvGrpSpPr>
        <p:grpSpPr bwMode="auto">
          <a:xfrm>
            <a:off x="1116013" y="5445125"/>
            <a:ext cx="6913562" cy="1630363"/>
            <a:chOff x="2023" y="1303"/>
            <a:chExt cx="12498" cy="2557"/>
          </a:xfrm>
        </p:grpSpPr>
        <p:sp>
          <p:nvSpPr>
            <p:cNvPr id="75780" name="AutoShape 6"/>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75781"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75782"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75783"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75784"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75785"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2" name="Title 1"/>
          <p:cNvSpPr>
            <a:spLocks noGrp="1"/>
          </p:cNvSpPr>
          <p:nvPr>
            <p:ph type="title" idx="4294967295"/>
          </p:nvPr>
        </p:nvSpPr>
        <p:spPr/>
        <p:txBody>
          <a:bodyPr/>
          <a:lstStyle/>
          <a:p>
            <a:pPr algn="ctr" eaLnBrk="1" hangingPunct="1">
              <a:defRPr/>
            </a:pPr>
            <a:r>
              <a:rPr lang="en-NZ" smtClean="0"/>
              <a:t>Purpose of the Act – s 10(1)</a:t>
            </a:r>
          </a:p>
        </p:txBody>
      </p:sp>
      <p:sp>
        <p:nvSpPr>
          <p:cNvPr id="61453" name="Rectangle 3"/>
          <p:cNvSpPr>
            <a:spLocks noGrp="1" noChangeArrowheads="1"/>
          </p:cNvSpPr>
          <p:nvPr>
            <p:ph type="body" sz="half" idx="4294967295"/>
          </p:nvPr>
        </p:nvSpPr>
        <p:spPr>
          <a:xfrm>
            <a:off x="457200" y="1905000"/>
            <a:ext cx="8147050" cy="4114800"/>
          </a:xfrm>
        </p:spPr>
        <p:txBody>
          <a:bodyPr/>
          <a:lstStyle/>
          <a:p>
            <a:pPr>
              <a:defRPr/>
            </a:pPr>
            <a:r>
              <a:rPr lang="en-NZ" sz="2800" smtClean="0"/>
              <a:t>Clause 10(1) EEZ Bill:</a:t>
            </a:r>
          </a:p>
          <a:p>
            <a:pPr lvl="1">
              <a:defRPr/>
            </a:pPr>
            <a:r>
              <a:rPr lang="en-NZ" sz="2400" smtClean="0"/>
              <a:t>to achieve a balance between protection of the environment and economic development in relation to activities in EEZ or on the CS</a:t>
            </a:r>
          </a:p>
          <a:p>
            <a:pPr eaLnBrk="1" hangingPunct="1">
              <a:defRPr/>
            </a:pPr>
            <a:r>
              <a:rPr lang="en-NZ" sz="2800" smtClean="0"/>
              <a:t>Section 10(1) EEZ Act:</a:t>
            </a:r>
          </a:p>
          <a:p>
            <a:pPr lvl="1" eaLnBrk="1" hangingPunct="1">
              <a:defRPr/>
            </a:pPr>
            <a:r>
              <a:rPr lang="en-NZ" sz="2100" smtClean="0"/>
              <a:t>to promote the sustainable management of the natural resources of the EEZ &amp; CS</a:t>
            </a:r>
          </a:p>
        </p:txBody>
      </p:sp>
      <p:grpSp>
        <p:nvGrpSpPr>
          <p:cNvPr id="77827" name="Group 5"/>
          <p:cNvGrpSpPr>
            <a:grpSpLocks noChangeAspect="1"/>
          </p:cNvGrpSpPr>
          <p:nvPr/>
        </p:nvGrpSpPr>
        <p:grpSpPr bwMode="auto">
          <a:xfrm>
            <a:off x="1116013" y="5445125"/>
            <a:ext cx="6913562" cy="1630363"/>
            <a:chOff x="2023" y="1303"/>
            <a:chExt cx="12498" cy="2557"/>
          </a:xfrm>
        </p:grpSpPr>
        <p:sp>
          <p:nvSpPr>
            <p:cNvPr id="77828" name="AutoShape 6"/>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77829" name="Picture 4" descr="SKM_logo_rgb_Positive_MedRes.jpg"/>
            <p:cNvPicPr>
              <a:picLocks noChangeAspect="1" noChangeArrowheads="1"/>
            </p:cNvPicPr>
            <p:nvPr/>
          </p:nvPicPr>
          <p:blipFill>
            <a:blip r:embed="rId3"/>
            <a:srcRect/>
            <a:stretch>
              <a:fillRect/>
            </a:stretch>
          </p:blipFill>
          <p:spPr bwMode="auto">
            <a:xfrm>
              <a:off x="2357" y="1815"/>
              <a:ext cx="2136" cy="1533"/>
            </a:xfrm>
            <a:prstGeom prst="rect">
              <a:avLst/>
            </a:prstGeom>
            <a:noFill/>
            <a:ln w="9525">
              <a:noFill/>
              <a:miter lim="800000"/>
              <a:headEnd/>
              <a:tailEnd/>
            </a:ln>
          </p:spPr>
        </p:pic>
        <p:pic>
          <p:nvPicPr>
            <p:cNvPr id="77830" name="Picture 3" descr="Sediment Sampling.jpg"/>
            <p:cNvPicPr>
              <a:picLocks noChangeAspect="1" noChangeArrowheads="1"/>
            </p:cNvPicPr>
            <p:nvPr/>
          </p:nvPicPr>
          <p:blipFill>
            <a:blip r:embed="rId4"/>
            <a:srcRect/>
            <a:stretch>
              <a:fillRect/>
            </a:stretch>
          </p:blipFill>
          <p:spPr bwMode="auto">
            <a:xfrm>
              <a:off x="7274" y="1815"/>
              <a:ext cx="1914" cy="1533"/>
            </a:xfrm>
            <a:prstGeom prst="rect">
              <a:avLst/>
            </a:prstGeom>
            <a:noFill/>
            <a:ln w="9525">
              <a:noFill/>
              <a:miter lim="800000"/>
              <a:headEnd/>
              <a:tailEnd/>
            </a:ln>
          </p:spPr>
        </p:pic>
        <p:pic>
          <p:nvPicPr>
            <p:cNvPr id="77831" name="Picture 0" descr="Fish Circle.jpg"/>
            <p:cNvPicPr>
              <a:picLocks noChangeAspect="1" noChangeArrowheads="1"/>
            </p:cNvPicPr>
            <p:nvPr/>
          </p:nvPicPr>
          <p:blipFill>
            <a:blip r:embed="rId5"/>
            <a:srcRect/>
            <a:stretch>
              <a:fillRect/>
            </a:stretch>
          </p:blipFill>
          <p:spPr bwMode="auto">
            <a:xfrm>
              <a:off x="6323" y="1815"/>
              <a:ext cx="960" cy="1533"/>
            </a:xfrm>
            <a:prstGeom prst="rect">
              <a:avLst/>
            </a:prstGeom>
            <a:noFill/>
            <a:ln w="9525">
              <a:noFill/>
              <a:miter lim="800000"/>
              <a:headEnd/>
              <a:tailEnd/>
            </a:ln>
          </p:spPr>
        </p:pic>
        <p:pic>
          <p:nvPicPr>
            <p:cNvPr id="77832" name="Picture 1" descr="Seaplant coral.jpg"/>
            <p:cNvPicPr>
              <a:picLocks noChangeAspect="1" noChangeArrowheads="1"/>
            </p:cNvPicPr>
            <p:nvPr/>
          </p:nvPicPr>
          <p:blipFill>
            <a:blip r:embed="rId6"/>
            <a:srcRect/>
            <a:stretch>
              <a:fillRect/>
            </a:stretch>
          </p:blipFill>
          <p:spPr bwMode="auto">
            <a:xfrm>
              <a:off x="4481" y="1815"/>
              <a:ext cx="1850" cy="1533"/>
            </a:xfrm>
            <a:prstGeom prst="rect">
              <a:avLst/>
            </a:prstGeom>
            <a:noFill/>
            <a:ln w="9525">
              <a:noFill/>
              <a:miter lim="800000"/>
              <a:headEnd/>
              <a:tailEnd/>
            </a:ln>
          </p:spPr>
        </p:pic>
        <p:pic>
          <p:nvPicPr>
            <p:cNvPr id="77833" name="Picture 4"/>
            <p:cNvPicPr>
              <a:picLocks noChangeAspect="1" noChangeArrowheads="1"/>
            </p:cNvPicPr>
            <p:nvPr/>
          </p:nvPicPr>
          <p:blipFill>
            <a:blip r:embed="rId7"/>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algn="ctr"/>
            <a:r>
              <a:rPr lang="en-NZ" smtClean="0">
                <a:effectLst/>
              </a:rPr>
              <a:t>Marine </a:t>
            </a:r>
            <a:r>
              <a:rPr lang="en-NZ" sz="4000" smtClean="0">
                <a:effectLst/>
              </a:rPr>
              <a:t>Consents</a:t>
            </a:r>
            <a:endParaRPr lang="en-GB" sz="4000" smtClean="0">
              <a:effectLst/>
            </a:endParaRPr>
          </a:p>
        </p:txBody>
      </p:sp>
      <p:sp>
        <p:nvSpPr>
          <p:cNvPr id="89091" name="Rectangle 3"/>
          <p:cNvSpPr>
            <a:spLocks noGrp="1" noChangeArrowheads="1"/>
          </p:cNvSpPr>
          <p:nvPr>
            <p:ph type="body" idx="1"/>
          </p:nvPr>
        </p:nvSpPr>
        <p:spPr/>
        <p:txBody>
          <a:bodyPr/>
          <a:lstStyle/>
          <a:p>
            <a:pPr eaLnBrk="1" hangingPunct="1">
              <a:defRPr/>
            </a:pPr>
            <a:r>
              <a:rPr lang="en-NZ" sz="2800" smtClean="0"/>
              <a:t>Activities in EEZ must permitted or authorised by marine consent (s.20)</a:t>
            </a:r>
          </a:p>
          <a:p>
            <a:pPr eaLnBrk="1" hangingPunct="1">
              <a:defRPr/>
            </a:pPr>
            <a:r>
              <a:rPr lang="en-NZ" sz="2800" smtClean="0"/>
              <a:t>Consent applications must be supported by an impact assessment (s.38 and s.39)</a:t>
            </a:r>
            <a:endParaRPr lang="en-GB" sz="2800" smtClean="0">
              <a:effectLst/>
            </a:endParaRPr>
          </a:p>
        </p:txBody>
      </p:sp>
      <p:grpSp>
        <p:nvGrpSpPr>
          <p:cNvPr id="79875" name="Group 5"/>
          <p:cNvGrpSpPr>
            <a:grpSpLocks noChangeAspect="1"/>
          </p:cNvGrpSpPr>
          <p:nvPr/>
        </p:nvGrpSpPr>
        <p:grpSpPr bwMode="auto">
          <a:xfrm>
            <a:off x="1116013" y="5445125"/>
            <a:ext cx="6913562" cy="1630363"/>
            <a:chOff x="2023" y="1303"/>
            <a:chExt cx="12498" cy="2557"/>
          </a:xfrm>
        </p:grpSpPr>
        <p:sp>
          <p:nvSpPr>
            <p:cNvPr id="79876" name="AutoShape 6"/>
            <p:cNvSpPr>
              <a:spLocks noChangeAspect="1" noChangeArrowheads="1"/>
            </p:cNvSpPr>
            <p:nvPr/>
          </p:nvSpPr>
          <p:spPr bwMode="auto">
            <a:xfrm>
              <a:off x="2023" y="1303"/>
              <a:ext cx="12498" cy="2557"/>
            </a:xfrm>
            <a:prstGeom prst="rect">
              <a:avLst/>
            </a:prstGeom>
            <a:noFill/>
            <a:ln w="9525">
              <a:noFill/>
              <a:miter lim="800000"/>
              <a:headEnd/>
              <a:tailEnd/>
            </a:ln>
          </p:spPr>
          <p:txBody>
            <a:bodyPr/>
            <a:lstStyle/>
            <a:p>
              <a:endParaRPr lang="en-GB"/>
            </a:p>
          </p:txBody>
        </p:sp>
        <p:pic>
          <p:nvPicPr>
            <p:cNvPr id="79877" name="Picture 4" descr="SKM_logo_rgb_Positive_MedRes.jpg"/>
            <p:cNvPicPr>
              <a:picLocks noChangeAspect="1" noChangeArrowheads="1"/>
            </p:cNvPicPr>
            <p:nvPr/>
          </p:nvPicPr>
          <p:blipFill>
            <a:blip r:embed="rId2"/>
            <a:srcRect/>
            <a:stretch>
              <a:fillRect/>
            </a:stretch>
          </p:blipFill>
          <p:spPr bwMode="auto">
            <a:xfrm>
              <a:off x="2357" y="1815"/>
              <a:ext cx="2136" cy="1533"/>
            </a:xfrm>
            <a:prstGeom prst="rect">
              <a:avLst/>
            </a:prstGeom>
            <a:noFill/>
            <a:ln w="9525">
              <a:noFill/>
              <a:miter lim="800000"/>
              <a:headEnd/>
              <a:tailEnd/>
            </a:ln>
          </p:spPr>
        </p:pic>
        <p:pic>
          <p:nvPicPr>
            <p:cNvPr id="79878" name="Picture 3" descr="Sediment Sampling.jpg"/>
            <p:cNvPicPr>
              <a:picLocks noChangeAspect="1" noChangeArrowheads="1"/>
            </p:cNvPicPr>
            <p:nvPr/>
          </p:nvPicPr>
          <p:blipFill>
            <a:blip r:embed="rId3"/>
            <a:srcRect/>
            <a:stretch>
              <a:fillRect/>
            </a:stretch>
          </p:blipFill>
          <p:spPr bwMode="auto">
            <a:xfrm>
              <a:off x="7274" y="1815"/>
              <a:ext cx="1914" cy="1533"/>
            </a:xfrm>
            <a:prstGeom prst="rect">
              <a:avLst/>
            </a:prstGeom>
            <a:noFill/>
            <a:ln w="9525">
              <a:noFill/>
              <a:miter lim="800000"/>
              <a:headEnd/>
              <a:tailEnd/>
            </a:ln>
          </p:spPr>
        </p:pic>
        <p:pic>
          <p:nvPicPr>
            <p:cNvPr id="79879" name="Picture 0" descr="Fish Circle.jpg"/>
            <p:cNvPicPr>
              <a:picLocks noChangeAspect="1" noChangeArrowheads="1"/>
            </p:cNvPicPr>
            <p:nvPr/>
          </p:nvPicPr>
          <p:blipFill>
            <a:blip r:embed="rId4"/>
            <a:srcRect/>
            <a:stretch>
              <a:fillRect/>
            </a:stretch>
          </p:blipFill>
          <p:spPr bwMode="auto">
            <a:xfrm>
              <a:off x="6323" y="1815"/>
              <a:ext cx="960" cy="1533"/>
            </a:xfrm>
            <a:prstGeom prst="rect">
              <a:avLst/>
            </a:prstGeom>
            <a:noFill/>
            <a:ln w="9525">
              <a:noFill/>
              <a:miter lim="800000"/>
              <a:headEnd/>
              <a:tailEnd/>
            </a:ln>
          </p:spPr>
        </p:pic>
        <p:pic>
          <p:nvPicPr>
            <p:cNvPr id="79880" name="Picture 1" descr="Seaplant coral.jpg"/>
            <p:cNvPicPr>
              <a:picLocks noChangeAspect="1" noChangeArrowheads="1"/>
            </p:cNvPicPr>
            <p:nvPr/>
          </p:nvPicPr>
          <p:blipFill>
            <a:blip r:embed="rId5"/>
            <a:srcRect/>
            <a:stretch>
              <a:fillRect/>
            </a:stretch>
          </p:blipFill>
          <p:spPr bwMode="auto">
            <a:xfrm>
              <a:off x="4481" y="1815"/>
              <a:ext cx="1850" cy="1533"/>
            </a:xfrm>
            <a:prstGeom prst="rect">
              <a:avLst/>
            </a:prstGeom>
            <a:noFill/>
            <a:ln w="9525">
              <a:noFill/>
              <a:miter lim="800000"/>
              <a:headEnd/>
              <a:tailEnd/>
            </a:ln>
          </p:spPr>
        </p:pic>
        <p:pic>
          <p:nvPicPr>
            <p:cNvPr id="79881" name="Picture 4"/>
            <p:cNvPicPr>
              <a:picLocks noChangeAspect="1" noChangeArrowheads="1"/>
            </p:cNvPicPr>
            <p:nvPr/>
          </p:nvPicPr>
          <p:blipFill>
            <a:blip r:embed="rId6"/>
            <a:srcRect/>
            <a:stretch>
              <a:fillRect/>
            </a:stretch>
          </p:blipFill>
          <p:spPr bwMode="auto">
            <a:xfrm>
              <a:off x="9188" y="1815"/>
              <a:ext cx="4999" cy="1533"/>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1_Ocean">
  <a:themeElements>
    <a:clrScheme name="1_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1_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1_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1_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1_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1_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1_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1_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3061</TotalTime>
  <Words>1740</Words>
  <Application>Microsoft Office PowerPoint</Application>
  <PresentationFormat>On-screen Show (4:3)</PresentationFormat>
  <Paragraphs>133</Paragraphs>
  <Slides>13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1_Ocean</vt:lpstr>
      <vt:lpstr>Photo Editor Photo</vt:lpstr>
      <vt:lpstr>New law governing the impacts of deep water petroleum and mineral extraction </vt:lpstr>
      <vt:lpstr>Introduction</vt:lpstr>
      <vt:lpstr>PowerPoint Presentation</vt:lpstr>
      <vt:lpstr>PowerPoint Presentation</vt:lpstr>
      <vt:lpstr>ITLOS deep sea mining opinion</vt:lpstr>
      <vt:lpstr>New Zealand - Prior to EEZ Act</vt:lpstr>
      <vt:lpstr>Exclusive Economic Zone and Continental Shelf (Environmental Effects) Act 2012</vt:lpstr>
      <vt:lpstr>Purpose of the Act – s 10(1)</vt:lpstr>
      <vt:lpstr>Marine Consents</vt:lpstr>
      <vt:lpstr>Information Principles – s.61</vt:lpstr>
      <vt:lpstr>Adaptive Management – s.64</vt:lpstr>
      <vt:lpstr>Summary</vt:lpstr>
      <vt:lpstr>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Exclusive Economic Zone and Continental Shelf (Environmental Effects) Bill</dc:title>
  <dc:creator>Nicola</dc:creator>
  <cp:lastModifiedBy>Richard</cp:lastModifiedBy>
  <cp:revision>90</cp:revision>
  <dcterms:created xsi:type="dcterms:W3CDTF">2012-02-09T20:41:54Z</dcterms:created>
  <dcterms:modified xsi:type="dcterms:W3CDTF">2012-12-09T23:41:35Z</dcterms:modified>
</cp:coreProperties>
</file>